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3" r:id="rId4"/>
    <p:sldId id="274" r:id="rId5"/>
    <p:sldId id="271" r:id="rId6"/>
    <p:sldId id="275" r:id="rId7"/>
    <p:sldId id="276" r:id="rId8"/>
    <p:sldId id="277" r:id="rId9"/>
    <p:sldId id="281" r:id="rId10"/>
    <p:sldId id="284" r:id="rId11"/>
    <p:sldId id="260" r:id="rId12"/>
    <p:sldId id="258" r:id="rId13"/>
    <p:sldId id="261" r:id="rId14"/>
    <p:sldId id="262" r:id="rId15"/>
    <p:sldId id="263" r:id="rId16"/>
    <p:sldId id="264" r:id="rId17"/>
    <p:sldId id="266" r:id="rId18"/>
    <p:sldId id="267" r:id="rId19"/>
    <p:sldId id="278" r:id="rId20"/>
    <p:sldId id="269" r:id="rId21"/>
    <p:sldId id="268" r:id="rId22"/>
    <p:sldId id="270" r:id="rId23"/>
    <p:sldId id="283" r:id="rId24"/>
    <p:sldId id="259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02D4-7299-9341-AA5A-88A138B3EDA6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338A0-BC38-E14D-85A3-43D3BC7D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4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women can you name from</a:t>
            </a:r>
            <a:r>
              <a:rPr lang="en-US" baseline="0" dirty="0" smtClean="0"/>
              <a:t> your curriculum off the top of your head?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38A0-BC38-E14D-85A3-43D3BC7D84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1970, women made up 20% of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 recipients in psychology. In 2005, 72% of new PhD and </a:t>
            </a:r>
            <a:r>
              <a:rPr lang="en-US" baseline="0" dirty="0" err="1" smtClean="0"/>
              <a:t>PsyDs</a:t>
            </a:r>
            <a:r>
              <a:rPr lang="en-US" baseline="0" dirty="0" smtClean="0"/>
              <a:t> in psychology were women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38A0-BC38-E14D-85A3-43D3BC7D84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 Columbia, 1913;</a:t>
            </a:r>
            <a:r>
              <a:rPr lang="en-US" baseline="0" dirty="0" smtClean="0"/>
              <a:t> </a:t>
            </a:r>
            <a:r>
              <a:rPr lang="en-US" dirty="0" smtClean="0"/>
              <a:t>PhD</a:t>
            </a:r>
            <a:r>
              <a:rPr lang="en-US" baseline="0" dirty="0" smtClean="0"/>
              <a:t> Columbia, 1916;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www.feministvoices.com</a:t>
            </a:r>
            <a:r>
              <a:rPr lang="en-US" dirty="0" smtClean="0"/>
              <a:t>/</a:t>
            </a:r>
            <a:r>
              <a:rPr lang="en-US" dirty="0" err="1" smtClean="0"/>
              <a:t>leta-hollingworth</a:t>
            </a:r>
            <a:r>
              <a:rPr lang="en-US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38A0-BC38-E14D-85A3-43D3BC7D84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Kenneth Clark</a:t>
            </a:r>
            <a:r>
              <a:rPr lang="en-US" baseline="0" dirty="0" smtClean="0"/>
              <a:t> convinced her to study psychology because unlike math and physics it was a promising career field; Kenneth Clark was the first African –American to earn a PhD in psychology from Columbia, Mamie was the 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38A0-BC38-E14D-85A3-43D3BC7D84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Therapy – focusing</a:t>
            </a:r>
            <a:r>
              <a:rPr lang="en-US" baseline="0" dirty="0" smtClean="0"/>
              <a:t> on network therapy – individual relies upon support networks as an alternative to hospitalization. Networks includes family, friends and community. Practitioners in Philadelphia lacked understanding of their Black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38A0-BC38-E14D-85A3-43D3BC7D84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0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www.nytimes.com</a:t>
            </a:r>
            <a:r>
              <a:rPr lang="en-US" dirty="0" smtClean="0"/>
              <a:t>/2017/05/15/science/</a:t>
            </a:r>
            <a:r>
              <a:rPr lang="en-US" dirty="0" err="1" smtClean="0"/>
              <a:t>brenda</a:t>
            </a:r>
            <a:r>
              <a:rPr lang="en-US" dirty="0" smtClean="0"/>
              <a:t>-</a:t>
            </a:r>
            <a:r>
              <a:rPr lang="en-US" dirty="0" err="1" smtClean="0"/>
              <a:t>milner</a:t>
            </a:r>
            <a:r>
              <a:rPr lang="en-US" dirty="0" smtClean="0"/>
              <a:t>-brain-cognitive-</a:t>
            </a:r>
            <a:r>
              <a:rPr lang="en-US" dirty="0" err="1" smtClean="0"/>
              <a:t>neuroscience.html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38A0-BC38-E14D-85A3-43D3BC7D84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8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6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8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5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8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2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0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/>
            </a:gs>
            <a:gs pos="85000">
              <a:srgbClr val="FFFF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9298-17A6-DE41-8FFE-9061EB74D127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DDD7F-77D2-2549-90D8-C0D4567A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0257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Where are the Women?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Famous Females </a:t>
            </a:r>
            <a:br>
              <a:rPr lang="en-US" sz="2800" dirty="0" smtClean="0"/>
            </a:br>
            <a:r>
              <a:rPr lang="en-US" sz="2800" dirty="0" smtClean="0"/>
              <a:t>in the Psychology Curriculum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989357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Sarah Mead</a:t>
            </a:r>
          </a:p>
          <a:p>
            <a:r>
              <a:rPr lang="en-US" sz="2000" dirty="0" smtClean="0"/>
              <a:t>University of South Florida</a:t>
            </a:r>
          </a:p>
          <a:p>
            <a:r>
              <a:rPr lang="en-US" sz="2000" dirty="0" smtClean="0"/>
              <a:t>NCSS 2017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18" y="664571"/>
            <a:ext cx="5640708" cy="1984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02" y="4989357"/>
            <a:ext cx="871248" cy="613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46" y="4989357"/>
            <a:ext cx="1853143" cy="6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4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Biographical Sketches</a:t>
            </a:r>
            <a:endParaRPr lang="en-US" dirty="0"/>
          </a:p>
        </p:txBody>
      </p:sp>
      <p:pic>
        <p:nvPicPr>
          <p:cNvPr id="6" name="Picture 5" descr="Screen Shot 2017-11-16 at 8.2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9" y="3733234"/>
            <a:ext cx="4025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Helene Deutsch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woman to lead Freud’s Psychoanalytic Society</a:t>
            </a:r>
          </a:p>
          <a:p>
            <a:r>
              <a:rPr lang="en-US" dirty="0" smtClean="0"/>
              <a:t>“As-if” </a:t>
            </a:r>
            <a:r>
              <a:rPr lang="en-US" dirty="0" smtClean="0"/>
              <a:t>personality in women allows greater </a:t>
            </a:r>
            <a:r>
              <a:rPr lang="en-US" dirty="0" smtClean="0"/>
              <a:t>empathy</a:t>
            </a:r>
          </a:p>
          <a:p>
            <a:r>
              <a:rPr lang="en-US" dirty="0" smtClean="0"/>
              <a:t>Intense internal life of women is connected to their unique source of human potential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54" y="1600199"/>
            <a:ext cx="3154221" cy="37788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6926" y="5452523"/>
            <a:ext cx="21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1884 - 1982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5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Leta</a:t>
            </a:r>
            <a:r>
              <a:rPr lang="en-US" b="1" dirty="0" smtClean="0"/>
              <a:t> </a:t>
            </a:r>
            <a:r>
              <a:rPr lang="en-US" b="1" dirty="0" err="1" smtClean="0"/>
              <a:t>Hollingworth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Administered </a:t>
            </a:r>
            <a:r>
              <a:rPr lang="en-US" dirty="0" err="1" smtClean="0"/>
              <a:t>Binet</a:t>
            </a:r>
            <a:r>
              <a:rPr lang="en-US" dirty="0" smtClean="0"/>
              <a:t> Intelligence Test in NYC</a:t>
            </a:r>
          </a:p>
          <a:p>
            <a:r>
              <a:rPr lang="en-US" dirty="0" smtClean="0"/>
              <a:t>Studied educational psychology under E.L. Thorndike at Columbia University</a:t>
            </a:r>
          </a:p>
          <a:p>
            <a:r>
              <a:rPr lang="en-US" dirty="0" smtClean="0"/>
              <a:t>Dissertation concluded that there is no empirical evidence to support that women have diminished mental capacities during menstruation (1916)</a:t>
            </a:r>
          </a:p>
          <a:p>
            <a:r>
              <a:rPr lang="en-US" i="1" dirty="0" smtClean="0"/>
              <a:t>Gifted Children </a:t>
            </a:r>
            <a:r>
              <a:rPr lang="en-US" dirty="0" smtClean="0"/>
              <a:t>(1926)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31" y="1600200"/>
            <a:ext cx="2951880" cy="3893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4831" y="5626698"/>
            <a:ext cx="295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1886 - 1939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0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Margaret </a:t>
            </a:r>
            <a:r>
              <a:rPr lang="en-US" b="1" dirty="0" err="1" smtClean="0"/>
              <a:t>Keunne</a:t>
            </a:r>
            <a:r>
              <a:rPr lang="en-US" b="1" dirty="0" smtClean="0"/>
              <a:t> Harlow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Child development </a:t>
            </a:r>
          </a:p>
          <a:p>
            <a:r>
              <a:rPr lang="en-US" dirty="0" smtClean="0"/>
              <a:t>Contact Comfort</a:t>
            </a:r>
          </a:p>
          <a:p>
            <a:r>
              <a:rPr lang="en-US" dirty="0" smtClean="0"/>
              <a:t>Director of the Primate Lab at the University of </a:t>
            </a:r>
            <a:r>
              <a:rPr lang="en-US" dirty="0" smtClean="0"/>
              <a:t>Wisconsin</a:t>
            </a:r>
          </a:p>
          <a:p>
            <a:r>
              <a:rPr lang="en-US" dirty="0" smtClean="0"/>
              <a:t>Dismissed from her position due to nepotism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048" y="1600200"/>
            <a:ext cx="3268535" cy="4060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4729" y="5756831"/>
            <a:ext cx="21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1918 - 1971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Inez Beverly Prosser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African-American woman to earn her Ph.D. in Psychology</a:t>
            </a:r>
          </a:p>
          <a:p>
            <a:r>
              <a:rPr lang="en-US" smtClean="0"/>
              <a:t>Dissertation </a:t>
            </a:r>
            <a:r>
              <a:rPr lang="en-US" smtClean="0"/>
              <a:t>work </a:t>
            </a:r>
            <a:r>
              <a:rPr lang="en-US" dirty="0" smtClean="0"/>
              <a:t>on the impact of racial segregation and integration on African-American youth.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756" y="1600200"/>
            <a:ext cx="3126894" cy="3417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249" y="5082595"/>
            <a:ext cx="21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1897 -1934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Bluma</a:t>
            </a:r>
            <a:r>
              <a:rPr lang="en-US" b="1" dirty="0" smtClean="0"/>
              <a:t> </a:t>
            </a:r>
            <a:r>
              <a:rPr lang="en-US" b="1" dirty="0" err="1" smtClean="0"/>
              <a:t>Zeigarnik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Zeigarnik</a:t>
            </a:r>
            <a:r>
              <a:rPr lang="en-US" dirty="0" smtClean="0"/>
              <a:t> effect: individuals had more clear memory for incomplete or uninterrupted tasks  than tasks that had been successfully completed.</a:t>
            </a:r>
          </a:p>
          <a:p>
            <a:r>
              <a:rPr lang="en-US" dirty="0" smtClean="0"/>
              <a:t>Some of her professors included Wolfgang Kohler and Max Wertheimer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953" y="1600200"/>
            <a:ext cx="3061025" cy="4216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249" y="5890206"/>
            <a:ext cx="21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1895 - 1934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Mamie Phipps Clark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Began her academic career majoring in math and minoring in physics at Howard University</a:t>
            </a:r>
          </a:p>
          <a:p>
            <a:r>
              <a:rPr lang="en-US" dirty="0" smtClean="0"/>
              <a:t>Master’s Thesis: The Development of Consciousness of the Self in Pre-School Children</a:t>
            </a:r>
            <a:endParaRPr lang="en-US" dirty="0" smtClean="0"/>
          </a:p>
          <a:p>
            <a:r>
              <a:rPr lang="en-US" dirty="0" smtClean="0"/>
              <a:t>Doll </a:t>
            </a:r>
            <a:r>
              <a:rPr lang="en-US" dirty="0" smtClean="0"/>
              <a:t>Test from Brown v. Board of Education Supreme Court Case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370" y="1600200"/>
            <a:ext cx="3589979" cy="4317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249" y="5941497"/>
            <a:ext cx="21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1917 -1983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2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Martha Bernal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Latina to earn a Ph.D. in the United States</a:t>
            </a:r>
          </a:p>
          <a:p>
            <a:r>
              <a:rPr lang="en-US" dirty="0" smtClean="0"/>
              <a:t>Increased cultural relevance of of clinical training for minorities. </a:t>
            </a:r>
          </a:p>
          <a:p>
            <a:r>
              <a:rPr lang="en-US" dirty="0" smtClean="0"/>
              <a:t>Founder of the National Hispanic Psychology Association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422" y="1600199"/>
            <a:ext cx="3224287" cy="3316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2860" y="5058817"/>
            <a:ext cx="21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1931 -2001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8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Naomi </a:t>
            </a:r>
            <a:r>
              <a:rPr lang="en-US" b="1" dirty="0" err="1" smtClean="0"/>
              <a:t>Weisstein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Experienced overt gender discrimination on her first day as a post doc at Harvard </a:t>
            </a:r>
          </a:p>
          <a:p>
            <a:r>
              <a:rPr lang="en-US" dirty="0" smtClean="0"/>
              <a:t>Criticized the field of psychology for failing to understand women</a:t>
            </a:r>
          </a:p>
          <a:p>
            <a:r>
              <a:rPr lang="en-US" i="1" dirty="0" smtClean="0"/>
              <a:t>Psychology Constructs of the Female</a:t>
            </a:r>
            <a:r>
              <a:rPr lang="en-US" dirty="0" smtClean="0"/>
              <a:t> (</a:t>
            </a:r>
            <a:r>
              <a:rPr lang="en-US" i="1" dirty="0" smtClean="0"/>
              <a:t>PCF)</a:t>
            </a:r>
            <a:r>
              <a:rPr lang="en-US" dirty="0" smtClean="0"/>
              <a:t>, 1968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942" y="1600200"/>
            <a:ext cx="2942089" cy="378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249" y="5572165"/>
            <a:ext cx="21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1939 - 2015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7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33" y="720620"/>
            <a:ext cx="5437467" cy="54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4397" y="2555725"/>
            <a:ext cx="8105354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what ways have women contributed to the field of psychology?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0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Carolyn </a:t>
            </a:r>
            <a:r>
              <a:rPr lang="en-US" b="1" dirty="0" err="1" smtClean="0"/>
              <a:t>Attneave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Cross-cultural society and Native American Mental </a:t>
            </a:r>
            <a:r>
              <a:rPr lang="en-US" dirty="0" smtClean="0"/>
              <a:t>Health</a:t>
            </a:r>
          </a:p>
          <a:p>
            <a:r>
              <a:rPr lang="en-US" dirty="0" smtClean="0"/>
              <a:t>Became interested in psychology after serving in the Coast Guard during WW2</a:t>
            </a:r>
          </a:p>
          <a:p>
            <a:r>
              <a:rPr lang="en-US" dirty="0" smtClean="0"/>
              <a:t>Oklahoma State Department of Health</a:t>
            </a:r>
          </a:p>
          <a:p>
            <a:r>
              <a:rPr lang="en-US" dirty="0" smtClean="0"/>
              <a:t>Harvard School of Public Health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86" y="1600200"/>
            <a:ext cx="2936923" cy="4148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249" y="5756831"/>
            <a:ext cx="21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1920 - 1992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6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Brenda Milner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Founder of Cognitive Neuroscience</a:t>
            </a:r>
          </a:p>
          <a:p>
            <a:r>
              <a:rPr lang="en-US" dirty="0" smtClean="0"/>
              <a:t>The case of H.M. </a:t>
            </a:r>
          </a:p>
          <a:p>
            <a:r>
              <a:rPr lang="en-US" dirty="0" smtClean="0"/>
              <a:t>Memory formation in the brain </a:t>
            </a:r>
          </a:p>
          <a:p>
            <a:r>
              <a:rPr lang="en-US" dirty="0" smtClean="0"/>
              <a:t>Foundational r</a:t>
            </a:r>
            <a:r>
              <a:rPr lang="en-US" dirty="0" smtClean="0"/>
              <a:t>esearch on Hemispheric </a:t>
            </a:r>
            <a:r>
              <a:rPr lang="en-US" dirty="0" smtClean="0"/>
              <a:t>specialization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33" y="1600199"/>
            <a:ext cx="3260239" cy="3730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8209" y="5660447"/>
            <a:ext cx="291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1918 – present (Age 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7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9144000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4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implications for infusing the contributions of women?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Resource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Pyschology’s</a:t>
            </a:r>
            <a:r>
              <a:rPr lang="en-US" dirty="0" smtClean="0"/>
              <a:t> Feminist Voices. (2010). http</a:t>
            </a:r>
            <a:r>
              <a:rPr lang="en-US" dirty="0"/>
              <a:t>://</a:t>
            </a:r>
            <a:r>
              <a:rPr lang="en-US" dirty="0" err="1"/>
              <a:t>www.feministvoices.com</a:t>
            </a:r>
            <a:r>
              <a:rPr lang="en-US" dirty="0"/>
              <a:t>/about</a:t>
            </a:r>
          </a:p>
        </p:txBody>
      </p:sp>
    </p:spTree>
    <p:extLst>
      <p:ext uri="{BB962C8B-B14F-4D97-AF65-F5344CB8AC3E}">
        <p14:creationId xmlns:p14="http://schemas.microsoft.com/office/powerpoint/2010/main" val="368278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goo.gl</a:t>
            </a:r>
            <a:r>
              <a:rPr lang="en-US" dirty="0" smtClean="0"/>
              <a:t>/KN8LuX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384" y="4092456"/>
            <a:ext cx="1998216" cy="1373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3848" y="5707486"/>
            <a:ext cx="371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sarahmead8@gmail.com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11516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Thank You!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9700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83" y="999184"/>
            <a:ext cx="6465296" cy="44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1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22" y="674236"/>
            <a:ext cx="7633910" cy="52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Gender-Balanced Curriculum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twice as many female students are enrolled in AP Psychology as compared to  male students nationwide (College Board, 2015).</a:t>
            </a:r>
          </a:p>
          <a:p>
            <a:r>
              <a:rPr lang="en-US" dirty="0" smtClean="0"/>
              <a:t>How does your curriculum measure up?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37" y="4364866"/>
            <a:ext cx="4047179" cy="20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Psychology’s Feminist Voices</a:t>
            </a:r>
            <a:endParaRPr lang="en-US" b="1" dirty="0"/>
          </a:p>
        </p:txBody>
      </p:sp>
      <p:pic>
        <p:nvPicPr>
          <p:cNvPr id="6" name="Picture 5" descr="Screen Shot 2017-11-12 at 8.3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1" y="1417638"/>
            <a:ext cx="6949639" cy="49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7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Psychology’s Feminist Voices</a:t>
            </a:r>
            <a:endParaRPr lang="en-US" b="1" dirty="0"/>
          </a:p>
        </p:txBody>
      </p:sp>
      <p:pic>
        <p:nvPicPr>
          <p:cNvPr id="4" name="Picture 3" descr="Screen Shot 2017-11-12 at 8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48" y="1417638"/>
            <a:ext cx="6949126" cy="49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Famous Females in Psychology Spreadsheet</a:t>
            </a:r>
            <a:endParaRPr lang="en-US" b="1" dirty="0"/>
          </a:p>
        </p:txBody>
      </p:sp>
      <p:pic>
        <p:nvPicPr>
          <p:cNvPr id="9" name="Picture 8" descr="Screen Shot 2017-11-12 at 8.4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3" y="1567991"/>
            <a:ext cx="7505403" cy="49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1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goo.gl</a:t>
            </a:r>
            <a:r>
              <a:rPr lang="en-US" dirty="0" smtClean="0"/>
              <a:t>/KN8LuX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384" y="4092456"/>
            <a:ext cx="1998216" cy="13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4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25501</TotalTime>
  <Words>646</Words>
  <Application>Microsoft Macintosh PowerPoint</Application>
  <PresentationFormat>On-screen Show (4:3)</PresentationFormat>
  <Paragraphs>84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Theme</vt:lpstr>
      <vt:lpstr>Where are the Women? Famous Females  in the Psychology Curriculum</vt:lpstr>
      <vt:lpstr>In what ways have women contributed to the field of psychology?</vt:lpstr>
      <vt:lpstr>PowerPoint Presentation</vt:lpstr>
      <vt:lpstr>PowerPoint Presentation</vt:lpstr>
      <vt:lpstr>Gender-Balanced Curriculum</vt:lpstr>
      <vt:lpstr>Psychology’s Feminist Voices</vt:lpstr>
      <vt:lpstr>Psychology’s Feminist Voices</vt:lpstr>
      <vt:lpstr>Famous Females in Psychology Spreadsheet</vt:lpstr>
      <vt:lpstr>goo.gl/KN8LuX</vt:lpstr>
      <vt:lpstr>Biographical Sketches</vt:lpstr>
      <vt:lpstr>Helene Deutsch</vt:lpstr>
      <vt:lpstr>Leta Hollingworth</vt:lpstr>
      <vt:lpstr>Margaret Keunne Harlow</vt:lpstr>
      <vt:lpstr>Inez Beverly Prosser</vt:lpstr>
      <vt:lpstr>Bluma Zeigarnik</vt:lpstr>
      <vt:lpstr>Mamie Phipps Clark</vt:lpstr>
      <vt:lpstr>Martha Bernal</vt:lpstr>
      <vt:lpstr>Naomi Weisstein</vt:lpstr>
      <vt:lpstr>PowerPoint Presentation</vt:lpstr>
      <vt:lpstr>Carolyn Attneave</vt:lpstr>
      <vt:lpstr>Brenda Milner</vt:lpstr>
      <vt:lpstr>PowerPoint Presentation</vt:lpstr>
      <vt:lpstr>What are the implications for infusing the contributions of women?</vt:lpstr>
      <vt:lpstr>Primary Resource</vt:lpstr>
      <vt:lpstr>goo.gl/KN8LuX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the Women? Famous Females in the Psychology Curriculum</dc:title>
  <dc:creator>Sarah Mead</dc:creator>
  <cp:lastModifiedBy>Sarah Mead</cp:lastModifiedBy>
  <cp:revision>37</cp:revision>
  <dcterms:created xsi:type="dcterms:W3CDTF">2017-07-12T22:03:06Z</dcterms:created>
  <dcterms:modified xsi:type="dcterms:W3CDTF">2017-11-20T19:23:33Z</dcterms:modified>
</cp:coreProperties>
</file>