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81" r:id="rId2"/>
    <p:sldId id="276" r:id="rId3"/>
    <p:sldId id="271" r:id="rId4"/>
    <p:sldId id="260" r:id="rId5"/>
    <p:sldId id="267" r:id="rId6"/>
    <p:sldId id="265" r:id="rId7"/>
    <p:sldId id="273" r:id="rId8"/>
    <p:sldId id="277" r:id="rId9"/>
    <p:sldId id="266" r:id="rId10"/>
    <p:sldId id="278" r:id="rId11"/>
    <p:sldId id="257" r:id="rId12"/>
    <p:sldId id="279" r:id="rId13"/>
    <p:sldId id="258" r:id="rId14"/>
    <p:sldId id="264" r:id="rId15"/>
    <p:sldId id="272" r:id="rId16"/>
    <p:sldId id="261" r:id="rId17"/>
    <p:sldId id="275" r:id="rId18"/>
    <p:sldId id="268" r:id="rId19"/>
    <p:sldId id="259" r:id="rId20"/>
    <p:sldId id="280" r:id="rId21"/>
    <p:sldId id="262" r:id="rId22"/>
    <p:sldId id="26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EF79F327-E62F-4489-8C64-A43D6CC6AD52}">
          <p14:sldIdLst>
            <p14:sldId id="281"/>
            <p14:sldId id="276"/>
            <p14:sldId id="271"/>
            <p14:sldId id="260"/>
            <p14:sldId id="267"/>
            <p14:sldId id="265"/>
            <p14:sldId id="273"/>
            <p14:sldId id="277"/>
            <p14:sldId id="266"/>
            <p14:sldId id="278"/>
            <p14:sldId id="257"/>
            <p14:sldId id="279"/>
            <p14:sldId id="258"/>
            <p14:sldId id="264"/>
            <p14:sldId id="272"/>
            <p14:sldId id="261"/>
            <p14:sldId id="275"/>
            <p14:sldId id="268"/>
            <p14:sldId id="259"/>
            <p14:sldId id="280"/>
            <p14:sldId id="262"/>
            <p14:sldId id="263"/>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p:scale>
          <a:sx n="80" d="100"/>
          <a:sy n="80" d="100"/>
        </p:scale>
        <p:origin x="-114" y="-7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xVal>
            <c:numRef>
              <c:f>Sheet1!$D$1:$D$40</c:f>
              <c:numCache>
                <c:formatCode>General</c:formatCode>
                <c:ptCount val="40"/>
                <c:pt idx="0">
                  <c:v>15</c:v>
                </c:pt>
                <c:pt idx="1">
                  <c:v>8</c:v>
                </c:pt>
                <c:pt idx="2">
                  <c:v>29</c:v>
                </c:pt>
                <c:pt idx="3">
                  <c:v>15</c:v>
                </c:pt>
                <c:pt idx="4">
                  <c:v>15</c:v>
                </c:pt>
                <c:pt idx="5">
                  <c:v>33</c:v>
                </c:pt>
                <c:pt idx="6">
                  <c:v>15</c:v>
                </c:pt>
                <c:pt idx="7">
                  <c:v>41</c:v>
                </c:pt>
                <c:pt idx="8">
                  <c:v>27</c:v>
                </c:pt>
                <c:pt idx="9">
                  <c:v>27</c:v>
                </c:pt>
                <c:pt idx="10">
                  <c:v>22</c:v>
                </c:pt>
                <c:pt idx="11">
                  <c:v>21</c:v>
                </c:pt>
                <c:pt idx="12">
                  <c:v>17</c:v>
                </c:pt>
                <c:pt idx="13">
                  <c:v>37</c:v>
                </c:pt>
                <c:pt idx="14">
                  <c:v>36</c:v>
                </c:pt>
                <c:pt idx="15">
                  <c:v>36</c:v>
                </c:pt>
                <c:pt idx="16">
                  <c:v>33</c:v>
                </c:pt>
                <c:pt idx="17">
                  <c:v>29</c:v>
                </c:pt>
                <c:pt idx="18">
                  <c:v>26</c:v>
                </c:pt>
                <c:pt idx="19">
                  <c:v>24</c:v>
                </c:pt>
                <c:pt idx="20">
                  <c:v>13</c:v>
                </c:pt>
                <c:pt idx="21">
                  <c:v>10</c:v>
                </c:pt>
                <c:pt idx="22">
                  <c:v>29</c:v>
                </c:pt>
                <c:pt idx="23">
                  <c:v>22</c:v>
                </c:pt>
                <c:pt idx="24">
                  <c:v>30</c:v>
                </c:pt>
                <c:pt idx="25">
                  <c:v>17</c:v>
                </c:pt>
                <c:pt idx="26">
                  <c:v>36</c:v>
                </c:pt>
                <c:pt idx="27">
                  <c:v>31</c:v>
                </c:pt>
                <c:pt idx="28">
                  <c:v>22</c:v>
                </c:pt>
                <c:pt idx="29">
                  <c:v>16</c:v>
                </c:pt>
                <c:pt idx="30">
                  <c:v>22</c:v>
                </c:pt>
                <c:pt idx="31">
                  <c:v>16</c:v>
                </c:pt>
                <c:pt idx="32">
                  <c:v>35</c:v>
                </c:pt>
                <c:pt idx="33">
                  <c:v>15</c:v>
                </c:pt>
                <c:pt idx="34">
                  <c:v>14</c:v>
                </c:pt>
                <c:pt idx="35">
                  <c:v>39</c:v>
                </c:pt>
                <c:pt idx="36">
                  <c:v>29</c:v>
                </c:pt>
                <c:pt idx="37">
                  <c:v>27</c:v>
                </c:pt>
                <c:pt idx="38">
                  <c:v>14</c:v>
                </c:pt>
                <c:pt idx="39">
                  <c:v>43</c:v>
                </c:pt>
              </c:numCache>
            </c:numRef>
          </c:xVal>
          <c:yVal>
            <c:numRef>
              <c:f>Sheet1!$E$1:$E$40</c:f>
              <c:numCache>
                <c:formatCode>General</c:formatCode>
                <c:ptCount val="40"/>
                <c:pt idx="0">
                  <c:v>212</c:v>
                </c:pt>
                <c:pt idx="1">
                  <c:v>52</c:v>
                </c:pt>
                <c:pt idx="2">
                  <c:v>300</c:v>
                </c:pt>
                <c:pt idx="3">
                  <c:v>237</c:v>
                </c:pt>
                <c:pt idx="4">
                  <c:v>420</c:v>
                </c:pt>
                <c:pt idx="5">
                  <c:v>232</c:v>
                </c:pt>
                <c:pt idx="6">
                  <c:v>207</c:v>
                </c:pt>
                <c:pt idx="7">
                  <c:v>22</c:v>
                </c:pt>
                <c:pt idx="8">
                  <c:v>7</c:v>
                </c:pt>
                <c:pt idx="9">
                  <c:v>180</c:v>
                </c:pt>
                <c:pt idx="10">
                  <c:v>123</c:v>
                </c:pt>
                <c:pt idx="11">
                  <c:v>66</c:v>
                </c:pt>
                <c:pt idx="12">
                  <c:v>275</c:v>
                </c:pt>
                <c:pt idx="13">
                  <c:v>0</c:v>
                </c:pt>
                <c:pt idx="14">
                  <c:v>11</c:v>
                </c:pt>
                <c:pt idx="15">
                  <c:v>8</c:v>
                </c:pt>
                <c:pt idx="16">
                  <c:v>1</c:v>
                </c:pt>
                <c:pt idx="17">
                  <c:v>162</c:v>
                </c:pt>
                <c:pt idx="18">
                  <c:v>76</c:v>
                </c:pt>
                <c:pt idx="19">
                  <c:v>59</c:v>
                </c:pt>
                <c:pt idx="20">
                  <c:v>120</c:v>
                </c:pt>
                <c:pt idx="21">
                  <c:v>154</c:v>
                </c:pt>
                <c:pt idx="22">
                  <c:v>1</c:v>
                </c:pt>
                <c:pt idx="23">
                  <c:v>508</c:v>
                </c:pt>
                <c:pt idx="24">
                  <c:v>16</c:v>
                </c:pt>
                <c:pt idx="25">
                  <c:v>134</c:v>
                </c:pt>
                <c:pt idx="26">
                  <c:v>251</c:v>
                </c:pt>
                <c:pt idx="27">
                  <c:v>50</c:v>
                </c:pt>
                <c:pt idx="28">
                  <c:v>184</c:v>
                </c:pt>
                <c:pt idx="29">
                  <c:v>99</c:v>
                </c:pt>
                <c:pt idx="30">
                  <c:v>129</c:v>
                </c:pt>
                <c:pt idx="31">
                  <c:v>15</c:v>
                </c:pt>
                <c:pt idx="32">
                  <c:v>0</c:v>
                </c:pt>
                <c:pt idx="33">
                  <c:v>174</c:v>
                </c:pt>
                <c:pt idx="34">
                  <c:v>77</c:v>
                </c:pt>
                <c:pt idx="35">
                  <c:v>119</c:v>
                </c:pt>
                <c:pt idx="36">
                  <c:v>201</c:v>
                </c:pt>
                <c:pt idx="37">
                  <c:v>14</c:v>
                </c:pt>
                <c:pt idx="38">
                  <c:v>61</c:v>
                </c:pt>
                <c:pt idx="39">
                  <c:v>0</c:v>
                </c:pt>
              </c:numCache>
            </c:numRef>
          </c:yVal>
          <c:smooth val="0"/>
        </c:ser>
        <c:dLbls>
          <c:showLegendKey val="0"/>
          <c:showVal val="0"/>
          <c:showCatName val="0"/>
          <c:showSerName val="0"/>
          <c:showPercent val="0"/>
          <c:showBubbleSize val="0"/>
        </c:dLbls>
        <c:axId val="81835520"/>
        <c:axId val="81837440"/>
      </c:scatterChart>
      <c:valAx>
        <c:axId val="8183552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837440"/>
        <c:crosses val="autoZero"/>
        <c:crossBetween val="midCat"/>
      </c:valAx>
      <c:valAx>
        <c:axId val="818374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83552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5D282551-1230-45E1-8231-32640BF0BCA2}" type="datetimeFigureOut">
              <a:rPr lang="en-US" smtClean="0"/>
              <a:t>11/25/2013</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2F240A91-19EF-4260-8FDB-E2BC6D4DFA49}" type="slidenum">
              <a:rPr lang="en-US" smtClean="0"/>
              <a:t>‹#›</a:t>
            </a:fld>
            <a:endParaRPr lang="en-US"/>
          </a:p>
        </p:txBody>
      </p:sp>
    </p:spTree>
    <p:extLst>
      <p:ext uri="{BB962C8B-B14F-4D97-AF65-F5344CB8AC3E}">
        <p14:creationId xmlns:p14="http://schemas.microsoft.com/office/powerpoint/2010/main" val="289060240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282551-1230-45E1-8231-32640BF0BCA2}" type="datetimeFigureOut">
              <a:rPr lang="en-US" smtClean="0"/>
              <a:t>11/25/2013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40A91-19EF-4260-8FDB-E2BC6D4DFA49}" type="slidenum">
              <a:rPr lang="en-US" smtClean="0"/>
              <a:t>‹#›</a:t>
            </a:fld>
            <a:endParaRPr lang="en-US"/>
          </a:p>
        </p:txBody>
      </p:sp>
    </p:spTree>
    <p:extLst>
      <p:ext uri="{BB962C8B-B14F-4D97-AF65-F5344CB8AC3E}">
        <p14:creationId xmlns:p14="http://schemas.microsoft.com/office/powerpoint/2010/main" val="867540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282551-1230-45E1-8231-32640BF0BCA2}" type="datetimeFigureOut">
              <a:rPr lang="en-US" smtClean="0"/>
              <a:t>11/25/2013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40A91-19EF-4260-8FDB-E2BC6D4DFA49}" type="slidenum">
              <a:rPr lang="en-US" smtClean="0"/>
              <a:t>‹#›</a:t>
            </a:fld>
            <a:endParaRPr lang="en-US"/>
          </a:p>
        </p:txBody>
      </p:sp>
    </p:spTree>
    <p:extLst>
      <p:ext uri="{BB962C8B-B14F-4D97-AF65-F5344CB8AC3E}">
        <p14:creationId xmlns:p14="http://schemas.microsoft.com/office/powerpoint/2010/main" val="3499802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282551-1230-45E1-8231-32640BF0BCA2}" type="datetimeFigureOut">
              <a:rPr lang="en-US" smtClean="0"/>
              <a:t>11/25/2013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240A91-19EF-4260-8FDB-E2BC6D4DFA49}" type="slidenum">
              <a:rPr lang="en-US" smtClean="0"/>
              <a:t>‹#›</a:t>
            </a:fld>
            <a:endParaRPr lang="en-US"/>
          </a:p>
        </p:txBody>
      </p:sp>
    </p:spTree>
    <p:extLst>
      <p:ext uri="{BB962C8B-B14F-4D97-AF65-F5344CB8AC3E}">
        <p14:creationId xmlns:p14="http://schemas.microsoft.com/office/powerpoint/2010/main" val="3754147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5D282551-1230-45E1-8231-32640BF0BCA2}" type="datetimeFigureOut">
              <a:rPr lang="en-US" smtClean="0"/>
              <a:t>11/25/2013</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2F240A91-19EF-4260-8FDB-E2BC6D4DFA49}" type="slidenum">
              <a:rPr lang="en-US" smtClean="0"/>
              <a:t>‹#›</a:t>
            </a:fld>
            <a:endParaRPr lang="en-US"/>
          </a:p>
        </p:txBody>
      </p:sp>
    </p:spTree>
    <p:extLst>
      <p:ext uri="{BB962C8B-B14F-4D97-AF65-F5344CB8AC3E}">
        <p14:creationId xmlns:p14="http://schemas.microsoft.com/office/powerpoint/2010/main" val="125611277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D282551-1230-45E1-8231-32640BF0BCA2}" type="datetimeFigureOut">
              <a:rPr lang="en-US" smtClean="0"/>
              <a:t>11/25/2013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40A91-19EF-4260-8FDB-E2BC6D4DFA49}" type="slidenum">
              <a:rPr lang="en-US" smtClean="0"/>
              <a:t>‹#›</a:t>
            </a:fld>
            <a:endParaRPr lang="en-US"/>
          </a:p>
        </p:txBody>
      </p:sp>
    </p:spTree>
    <p:extLst>
      <p:ext uri="{BB962C8B-B14F-4D97-AF65-F5344CB8AC3E}">
        <p14:creationId xmlns:p14="http://schemas.microsoft.com/office/powerpoint/2010/main" val="2889621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282551-1230-45E1-8231-32640BF0BCA2}" type="datetimeFigureOut">
              <a:rPr lang="en-US" smtClean="0"/>
              <a:t>11/25/2013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240A91-19EF-4260-8FDB-E2BC6D4DFA49}" type="slidenum">
              <a:rPr lang="en-US" smtClean="0"/>
              <a:t>‹#›</a:t>
            </a:fld>
            <a:endParaRPr lang="en-US"/>
          </a:p>
        </p:txBody>
      </p:sp>
    </p:spTree>
    <p:extLst>
      <p:ext uri="{BB962C8B-B14F-4D97-AF65-F5344CB8AC3E}">
        <p14:creationId xmlns:p14="http://schemas.microsoft.com/office/powerpoint/2010/main" val="2911814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D282551-1230-45E1-8231-32640BF0BCA2}" type="datetimeFigureOut">
              <a:rPr lang="en-US" smtClean="0"/>
              <a:t>11/25/2013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240A91-19EF-4260-8FDB-E2BC6D4DFA49}" type="slidenum">
              <a:rPr lang="en-US" smtClean="0"/>
              <a:t>‹#›</a:t>
            </a:fld>
            <a:endParaRPr lang="en-US"/>
          </a:p>
        </p:txBody>
      </p:sp>
    </p:spTree>
    <p:extLst>
      <p:ext uri="{BB962C8B-B14F-4D97-AF65-F5344CB8AC3E}">
        <p14:creationId xmlns:p14="http://schemas.microsoft.com/office/powerpoint/2010/main" val="3533676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282551-1230-45E1-8231-32640BF0BCA2}" type="datetimeFigureOut">
              <a:rPr lang="en-US" smtClean="0"/>
              <a:t>11/25/2013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240A91-19EF-4260-8FDB-E2BC6D4DFA49}" type="slidenum">
              <a:rPr lang="en-US" smtClean="0"/>
              <a:t>‹#›</a:t>
            </a:fld>
            <a:endParaRPr lang="en-US"/>
          </a:p>
        </p:txBody>
      </p:sp>
    </p:spTree>
    <p:extLst>
      <p:ext uri="{BB962C8B-B14F-4D97-AF65-F5344CB8AC3E}">
        <p14:creationId xmlns:p14="http://schemas.microsoft.com/office/powerpoint/2010/main" val="1215597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D282551-1230-45E1-8231-32640BF0BCA2}" type="datetimeFigureOut">
              <a:rPr lang="en-US" smtClean="0"/>
              <a:t>11/25/2013</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2F240A91-19EF-4260-8FDB-E2BC6D4DFA49}"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55437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5D282551-1230-45E1-8231-32640BF0BCA2}" type="datetimeFigureOut">
              <a:rPr lang="en-US" smtClean="0"/>
              <a:t>11/25/2013</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2F240A91-19EF-4260-8FDB-E2BC6D4DFA49}"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10499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5D282551-1230-45E1-8231-32640BF0BCA2}" type="datetimeFigureOut">
              <a:rPr lang="en-US" smtClean="0"/>
              <a:t>11/25/2013</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2F240A91-19EF-4260-8FDB-E2BC6D4DFA49}" type="slidenum">
              <a:rPr lang="en-US" smtClean="0"/>
              <a:t>‹#›</a:t>
            </a:fld>
            <a:endParaRPr lang="en-US"/>
          </a:p>
        </p:txBody>
      </p:sp>
    </p:spTree>
    <p:extLst>
      <p:ext uri="{BB962C8B-B14F-4D97-AF65-F5344CB8AC3E}">
        <p14:creationId xmlns:p14="http://schemas.microsoft.com/office/powerpoint/2010/main" val="207084308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hyperlink" Target="Downloads/Superstitions%20of%20Players%20_%20NBA%20Open%20Court.mp4" TargetMode="External"/><Relationship Id="rId7" Type="http://schemas.openxmlformats.org/officeDocument/2006/relationships/image" Target="../media/image8.jpg"/><Relationship Id="rId2" Type="http://schemas.openxmlformats.org/officeDocument/2006/relationships/hyperlink" Target="Downloads/BF%20Skinner%20Foundation%20-%20Pigeon%20Turn.mp4" TargetMode="Externa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hyperlink" Target="http://www.youtube.com/watch?v=xsPnVpuC1wo" TargetMode="External"/><Relationship Id="rId4" Type="http://schemas.openxmlformats.org/officeDocument/2006/relationships/hyperlink" Target="http://www.youtube.com/watch?v=gMTlNrs_V6g" TargetMode="External"/><Relationship Id="rId9" Type="http://schemas.openxmlformats.org/officeDocument/2006/relationships/image" Target="../media/image10.jpg"/></Relationships>
</file>

<file path=ppt/slides/_rels/slide1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 Id="rId5" Type="http://schemas.openxmlformats.org/officeDocument/2006/relationships/image" Target="../media/image14.jpg"/><Relationship Id="rId4" Type="http://schemas.openxmlformats.org/officeDocument/2006/relationships/image" Target="../media/image13.jpg"/></Relationships>
</file>

<file path=ppt/slides/_rels/slide13.xml.rels><?xml version="1.0" encoding="UTF-8" standalone="yes"?>
<Relationships xmlns="http://schemas.openxmlformats.org/package/2006/relationships"><Relationship Id="rId3" Type="http://schemas.openxmlformats.org/officeDocument/2006/relationships/hyperlink" Target="http://footballiqscore.com/" TargetMode="External"/><Relationship Id="rId2" Type="http://schemas.openxmlformats.org/officeDocument/2006/relationships/hyperlink" Target="file:///\\SALESFS-01\Home$\Faculty\stischler\Downloads\The%20Combine%20NFL's%20Use%20of%20the%20Wonderlic%20Test.mp4" TargetMode="External"/><Relationship Id="rId1" Type="http://schemas.openxmlformats.org/officeDocument/2006/relationships/slideLayout" Target="../slideLayouts/slideLayout2.xml"/><Relationship Id="rId4" Type="http://schemas.openxmlformats.org/officeDocument/2006/relationships/hyperlink" Target="http://www.6seconds.org/sei/media/WP-NFL-EQ.pdf" TargetMode="Externa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v=AQ_XSHpIbZE" TargetMode="External"/><Relationship Id="rId2" Type="http://schemas.openxmlformats.org/officeDocument/2006/relationships/hyperlink" Target="http://www.womenssportsfoundation.org/" TargetMode="External"/><Relationship Id="rId1" Type="http://schemas.openxmlformats.org/officeDocument/2006/relationships/slideLayout" Target="../slideLayouts/slideLayout2.xml"/><Relationship Id="rId4" Type="http://schemas.openxmlformats.org/officeDocument/2006/relationships/hyperlink" Target="http://www.winningedgesportspsychology.com/Understanding_Child_Development.ph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Downloads/No%20Mas%20Presents_%20Dock%20Ellis%20.mp4" TargetMode="External"/><Relationship Id="rId2" Type="http://schemas.openxmlformats.org/officeDocument/2006/relationships/hyperlink" Target="http://www.apa.org/news/press/releases/2012/05/unethical-stimulants.asp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5.gif"/><Relationship Id="rId3" Type="http://schemas.openxmlformats.org/officeDocument/2006/relationships/hyperlink" Target="http://www.youtube.com/watch?v=qID-dKWDgW8" TargetMode="External"/><Relationship Id="rId7" Type="http://schemas.openxmlformats.org/officeDocument/2006/relationships/hyperlink" Target="http://www.youtube.com/watch?v=xCUMXpU6N3k" TargetMode="External"/><Relationship Id="rId2" Type="http://schemas.openxmlformats.org/officeDocument/2006/relationships/hyperlink" Target="http://www.psychkits.com/perception_goggles.html" TargetMode="External"/><Relationship Id="rId1" Type="http://schemas.openxmlformats.org/officeDocument/2006/relationships/slideLayout" Target="../slideLayouts/slideLayout2.xml"/><Relationship Id="rId6" Type="http://schemas.openxmlformats.org/officeDocument/2006/relationships/hyperlink" Target="http://www.youtube.com/watch?v=UIB2Dd32GC8" TargetMode="External"/><Relationship Id="rId5" Type="http://schemas.openxmlformats.org/officeDocument/2006/relationships/hyperlink" Target="http://www.youtube.com/watch?v=1PBM9Ijwq7Q" TargetMode="External"/><Relationship Id="rId4" Type="http://schemas.openxmlformats.org/officeDocument/2006/relationships/hyperlink" Target="http://www.youtube.com/watch?v=TgHFyTCEH5E" TargetMode="External"/><Relationship Id="rId9" Type="http://schemas.openxmlformats.org/officeDocument/2006/relationships/image" Target="../media/image16.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Downloads/My%20Coach%20Sucks.mp4"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brianmac.co.uk/scat.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apc.mlb.com/play/?c_id=mlb&amp;content_id=27881619&amp;query=game_pk=347684" TargetMode="External"/><Relationship Id="rId2" Type="http://schemas.openxmlformats.org/officeDocument/2006/relationships/hyperlink" Target="http://wapc.mlb.com/play/?content_id=27879177" TargetMode="External"/><Relationship Id="rId1" Type="http://schemas.openxmlformats.org/officeDocument/2006/relationships/slideLayout" Target="../slideLayouts/slideLayout2.xml"/><Relationship Id="rId6" Type="http://schemas.openxmlformats.org/officeDocument/2006/relationships/hyperlink" Target="http://www.spotrac.com/nba/" TargetMode="External"/><Relationship Id="rId5" Type="http://schemas.openxmlformats.org/officeDocument/2006/relationships/hyperlink" Target="http://web1.ncaa.org/stats/StatsSrv/rankings" TargetMode="External"/><Relationship Id="rId4" Type="http://schemas.openxmlformats.org/officeDocument/2006/relationships/hyperlink" Target="http://www.wezen-ball.com/tater-trot-tracker/tater-trot-tracker/trot-times-for-june-9-2013.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Sports and Psychology</a:t>
            </a:r>
            <a:endParaRPr lang="en-US" dirty="0"/>
          </a:p>
        </p:txBody>
      </p:sp>
      <p:sp>
        <p:nvSpPr>
          <p:cNvPr id="3" name="Content Placeholder 2"/>
          <p:cNvSpPr>
            <a:spLocks noGrp="1"/>
          </p:cNvSpPr>
          <p:nvPr>
            <p:ph idx="1"/>
          </p:nvPr>
        </p:nvSpPr>
        <p:spPr/>
        <p:txBody>
          <a:bodyPr/>
          <a:lstStyle/>
          <a:p>
            <a:pPr marL="0" indent="0" algn="ctr">
              <a:buNone/>
            </a:pPr>
            <a:r>
              <a:rPr lang="en-US" dirty="0" smtClean="0"/>
              <a:t>NCSS ANNUAL MEETING</a:t>
            </a:r>
          </a:p>
          <a:p>
            <a:pPr marL="0" indent="0" algn="ctr">
              <a:buNone/>
            </a:pPr>
            <a:r>
              <a:rPr lang="en-US" dirty="0" smtClean="0"/>
              <a:t>St. Louis, MO</a:t>
            </a:r>
          </a:p>
          <a:p>
            <a:pPr marL="0" indent="0" algn="ctr">
              <a:buNone/>
            </a:pPr>
            <a:r>
              <a:rPr lang="en-US" dirty="0" smtClean="0"/>
              <a:t>November 22, 2013</a:t>
            </a:r>
          </a:p>
          <a:p>
            <a:pPr marL="0" indent="0" algn="ctr">
              <a:buNone/>
            </a:pPr>
            <a:r>
              <a:rPr lang="en-US" dirty="0" smtClean="0"/>
              <a:t>Sean Tischler</a:t>
            </a:r>
          </a:p>
          <a:p>
            <a:pPr marL="0" indent="0" algn="ctr">
              <a:buNone/>
            </a:pPr>
            <a:r>
              <a:rPr lang="en-US" dirty="0" err="1" smtClean="0"/>
              <a:t>Salesianum</a:t>
            </a:r>
            <a:r>
              <a:rPr lang="en-US" dirty="0" smtClean="0"/>
              <a:t> School</a:t>
            </a:r>
          </a:p>
          <a:p>
            <a:pPr marL="0" indent="0" algn="ctr">
              <a:buNone/>
            </a:pPr>
            <a:r>
              <a:rPr lang="en-US" dirty="0" smtClean="0"/>
              <a:t>stischler@salesianum.org</a:t>
            </a:r>
          </a:p>
        </p:txBody>
      </p:sp>
    </p:spTree>
    <p:extLst>
      <p:ext uri="{BB962C8B-B14F-4D97-AF65-F5344CB8AC3E}">
        <p14:creationId xmlns:p14="http://schemas.microsoft.com/office/powerpoint/2010/main" val="2619167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Illusory Correlations in Sports</a:t>
            </a:r>
            <a:endParaRPr lang="en-US" dirty="0"/>
          </a:p>
        </p:txBody>
      </p:sp>
      <p:sp>
        <p:nvSpPr>
          <p:cNvPr id="3" name="Content Placeholder 2"/>
          <p:cNvSpPr>
            <a:spLocks noGrp="1"/>
          </p:cNvSpPr>
          <p:nvPr>
            <p:ph idx="1"/>
          </p:nvPr>
        </p:nvSpPr>
        <p:spPr/>
        <p:txBody>
          <a:bodyPr/>
          <a:lstStyle/>
          <a:p>
            <a:r>
              <a:rPr lang="en-US" dirty="0" smtClean="0"/>
              <a:t>Does the team that wins groundballs always win the lacrosse game?</a:t>
            </a:r>
          </a:p>
          <a:p>
            <a:r>
              <a:rPr lang="en-US" dirty="0" smtClean="0"/>
              <a:t>Does the turnover battle in football really matter?</a:t>
            </a:r>
          </a:p>
          <a:p>
            <a:r>
              <a:rPr lang="en-US" dirty="0" smtClean="0"/>
              <a:t>Do the teams that make throws win more often?</a:t>
            </a:r>
          </a:p>
          <a:p>
            <a:endParaRPr lang="en-US" dirty="0"/>
          </a:p>
        </p:txBody>
      </p:sp>
    </p:spTree>
    <p:extLst>
      <p:ext uri="{BB962C8B-B14F-4D97-AF65-F5344CB8AC3E}">
        <p14:creationId xmlns:p14="http://schemas.microsoft.com/office/powerpoint/2010/main" val="24142746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Behaviorism and Sports</a:t>
            </a:r>
            <a:endParaRPr lang="en-US" dirty="0"/>
          </a:p>
        </p:txBody>
      </p:sp>
      <p:sp>
        <p:nvSpPr>
          <p:cNvPr id="3" name="Content Placeholder 2"/>
          <p:cNvSpPr>
            <a:spLocks noGrp="1"/>
          </p:cNvSpPr>
          <p:nvPr>
            <p:ph idx="1"/>
          </p:nvPr>
        </p:nvSpPr>
        <p:spPr/>
        <p:txBody>
          <a:bodyPr/>
          <a:lstStyle/>
          <a:p>
            <a:r>
              <a:rPr lang="en-US" dirty="0" smtClean="0">
                <a:hlinkClick r:id="rId2" action="ppaction://hlinkfile"/>
              </a:rPr>
              <a:t>Superstitious Pigeons</a:t>
            </a:r>
            <a:endParaRPr lang="en-US" dirty="0" smtClean="0"/>
          </a:p>
          <a:p>
            <a:r>
              <a:rPr lang="en-US" dirty="0" smtClean="0"/>
              <a:t>In Humans- </a:t>
            </a:r>
            <a:r>
              <a:rPr lang="en-US" dirty="0" smtClean="0">
                <a:hlinkClick r:id="rId3" action="ppaction://hlinkfile"/>
              </a:rPr>
              <a:t>Superstitions Conditioning</a:t>
            </a:r>
            <a:endParaRPr lang="en-US" dirty="0" smtClean="0"/>
          </a:p>
          <a:p>
            <a:r>
              <a:rPr lang="en-US" dirty="0" smtClean="0">
                <a:hlinkClick r:id="rId4"/>
              </a:rPr>
              <a:t>Good Morning America</a:t>
            </a:r>
            <a:endParaRPr lang="en-US" dirty="0" smtClean="0"/>
          </a:p>
          <a:p>
            <a:r>
              <a:rPr lang="en-US" dirty="0" smtClean="0">
                <a:hlinkClick r:id="rId5"/>
              </a:rPr>
              <a:t>Baseball Players and Superstition</a:t>
            </a:r>
            <a:endParaRPr lang="en-US" dirty="0" smtClean="0"/>
          </a:p>
          <a:p>
            <a:pPr marL="0" indent="0">
              <a:buNone/>
            </a:pPr>
            <a:endParaRPr lang="en-US" dirty="0" smtClean="0"/>
          </a:p>
          <a:p>
            <a:r>
              <a:rPr lang="en-US" dirty="0" smtClean="0"/>
              <a:t>Interview a coach, player, fan</a:t>
            </a:r>
          </a:p>
        </p:txBody>
      </p:sp>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77750" y="1852612"/>
            <a:ext cx="1916361" cy="2114081"/>
          </a:xfrm>
          <a:prstGeom prst="rect">
            <a:avLst/>
          </a:prstGeom>
        </p:spPr>
      </p:pic>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770513" y="1870510"/>
            <a:ext cx="2096183" cy="2096183"/>
          </a:xfrm>
          <a:prstGeom prst="rect">
            <a:avLst/>
          </a:prstGeom>
        </p:spPr>
      </p:pic>
      <p:pic>
        <p:nvPicPr>
          <p:cNvPr id="7" name="Picture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03588" y="4409068"/>
            <a:ext cx="2857500" cy="2238375"/>
          </a:xfrm>
          <a:prstGeom prst="rect">
            <a:avLst/>
          </a:prstGeom>
        </p:spPr>
      </p:pic>
      <p:pic>
        <p:nvPicPr>
          <p:cNvPr id="8" name="Picture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233416" y="4512442"/>
            <a:ext cx="1725168" cy="1828800"/>
          </a:xfrm>
          <a:prstGeom prst="rect">
            <a:avLst/>
          </a:prstGeom>
        </p:spPr>
      </p:pic>
    </p:spTree>
    <p:extLst>
      <p:ext uri="{BB962C8B-B14F-4D97-AF65-F5344CB8AC3E}">
        <p14:creationId xmlns:p14="http://schemas.microsoft.com/office/powerpoint/2010/main" val="5715670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Superstitions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6040" y="585444"/>
            <a:ext cx="2143125" cy="28575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09609" y="1777921"/>
            <a:ext cx="2028825" cy="28575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0125" y="3777535"/>
            <a:ext cx="2209800" cy="2857500"/>
          </a:xfrm>
          <a:prstGeom prst="rect">
            <a:avLst/>
          </a:prstGeom>
        </p:spPr>
      </p:pic>
      <p:sp>
        <p:nvSpPr>
          <p:cNvPr id="7" name="TextBox 6"/>
          <p:cNvSpPr txBox="1"/>
          <p:nvPr/>
        </p:nvSpPr>
        <p:spPr>
          <a:xfrm>
            <a:off x="6825803" y="734096"/>
            <a:ext cx="3683358" cy="3416320"/>
          </a:xfrm>
          <a:prstGeom prst="rect">
            <a:avLst/>
          </a:prstGeom>
          <a:noFill/>
        </p:spPr>
        <p:txBody>
          <a:bodyPr wrap="square" rtlCol="0">
            <a:spAutoFit/>
          </a:bodyPr>
          <a:lstStyle/>
          <a:p>
            <a:r>
              <a:rPr lang="en-US" dirty="0" smtClean="0"/>
              <a:t>1.Three Types of Superstitions</a:t>
            </a:r>
          </a:p>
          <a:p>
            <a:pPr marL="285750" indent="-285750">
              <a:buFont typeface="Arial" panose="020B0604020202020204" pitchFamily="34" charset="0"/>
              <a:buChar char="•"/>
            </a:pPr>
            <a:r>
              <a:rPr lang="en-US" dirty="0" smtClean="0"/>
              <a:t>Rituals</a:t>
            </a:r>
          </a:p>
          <a:p>
            <a:pPr marL="285750" indent="-285750">
              <a:buFont typeface="Arial" panose="020B0604020202020204" pitchFamily="34" charset="0"/>
              <a:buChar char="•"/>
            </a:pPr>
            <a:r>
              <a:rPr lang="en-US" dirty="0" smtClean="0"/>
              <a:t>Taboos</a:t>
            </a:r>
          </a:p>
          <a:p>
            <a:pPr marL="285750" indent="-285750">
              <a:buFont typeface="Arial" panose="020B0604020202020204" pitchFamily="34" charset="0"/>
              <a:buChar char="•"/>
            </a:pPr>
            <a:r>
              <a:rPr lang="en-US" dirty="0" smtClean="0"/>
              <a:t>Fetish or Lucky Charm</a:t>
            </a:r>
          </a:p>
          <a:p>
            <a:r>
              <a:rPr lang="en-US" dirty="0" smtClean="0"/>
              <a:t>2.Difference between rituals and superstitions</a:t>
            </a:r>
          </a:p>
          <a:p>
            <a:r>
              <a:rPr lang="en-US" dirty="0" smtClean="0"/>
              <a:t>3.The </a:t>
            </a:r>
            <a:r>
              <a:rPr lang="en-US" dirty="0"/>
              <a:t>majority of superstitions are developed because the player has related two random events together, therefore generating an illusory correlation (Durham, 2010). </a:t>
            </a: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38359" y="4635421"/>
            <a:ext cx="1200150" cy="1838325"/>
          </a:xfrm>
          <a:prstGeom prst="rect">
            <a:avLst/>
          </a:prstGeom>
        </p:spPr>
      </p:pic>
    </p:spTree>
    <p:extLst>
      <p:ext uri="{BB962C8B-B14F-4D97-AF65-F5344CB8AC3E}">
        <p14:creationId xmlns:p14="http://schemas.microsoft.com/office/powerpoint/2010/main" val="34481503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Intelligence Testing</a:t>
            </a:r>
            <a:endParaRPr lang="en-US" dirty="0"/>
          </a:p>
        </p:txBody>
      </p:sp>
      <p:sp>
        <p:nvSpPr>
          <p:cNvPr id="3" name="Content Placeholder 2"/>
          <p:cNvSpPr>
            <a:spLocks noGrp="1"/>
          </p:cNvSpPr>
          <p:nvPr>
            <p:ph idx="1"/>
          </p:nvPr>
        </p:nvSpPr>
        <p:spPr>
          <a:xfrm>
            <a:off x="487251" y="1562208"/>
            <a:ext cx="10058400" cy="3931920"/>
          </a:xfrm>
        </p:spPr>
        <p:txBody>
          <a:bodyPr>
            <a:normAutofit fontScale="85000" lnSpcReduction="20000"/>
          </a:bodyPr>
          <a:lstStyle/>
          <a:p>
            <a:r>
              <a:rPr lang="en-US" dirty="0" err="1" smtClean="0">
                <a:hlinkClick r:id="rId2" action="ppaction://hlinkfile"/>
              </a:rPr>
              <a:t>Wonderlic</a:t>
            </a:r>
            <a:r>
              <a:rPr lang="en-US" dirty="0" smtClean="0">
                <a:hlinkClick r:id="rId2" action="ppaction://hlinkfile"/>
              </a:rPr>
              <a:t> Test</a:t>
            </a:r>
            <a:endParaRPr lang="en-US" dirty="0" smtClean="0"/>
          </a:p>
          <a:p>
            <a:pPr lvl="2"/>
            <a:r>
              <a:rPr lang="en-US" dirty="0" smtClean="0"/>
              <a:t>What is it exactly? An aptitude test, measures cognitive abilities</a:t>
            </a:r>
          </a:p>
          <a:p>
            <a:pPr lvl="2"/>
            <a:r>
              <a:rPr lang="en-US" dirty="0" smtClean="0"/>
              <a:t>Created in 1936</a:t>
            </a:r>
          </a:p>
          <a:p>
            <a:r>
              <a:rPr lang="en-US" dirty="0" smtClean="0"/>
              <a:t>Lets take a look at an example the athletes get at the combine. </a:t>
            </a:r>
            <a:r>
              <a:rPr lang="en-US" dirty="0" err="1" smtClean="0">
                <a:hlinkClick r:id="rId3"/>
              </a:rPr>
              <a:t>Wonderlic</a:t>
            </a:r>
            <a:r>
              <a:rPr lang="en-US" dirty="0" smtClean="0">
                <a:hlinkClick r:id="rId3"/>
              </a:rPr>
              <a:t> Test</a:t>
            </a:r>
            <a:endParaRPr lang="en-US" dirty="0" smtClean="0"/>
          </a:p>
          <a:p>
            <a:r>
              <a:rPr lang="en-US" dirty="0" smtClean="0"/>
              <a:t>Lets take a look at the scores and see if there are any correlations</a:t>
            </a:r>
          </a:p>
          <a:p>
            <a:r>
              <a:rPr lang="en-US" dirty="0" smtClean="0"/>
              <a:t>Students can use the </a:t>
            </a:r>
            <a:r>
              <a:rPr lang="en-US" dirty="0" err="1" smtClean="0"/>
              <a:t>Wonderlic</a:t>
            </a:r>
            <a:r>
              <a:rPr lang="en-US" dirty="0" smtClean="0"/>
              <a:t> Scores for a correlation homework</a:t>
            </a:r>
          </a:p>
          <a:p>
            <a:pPr lvl="2"/>
            <a:r>
              <a:rPr lang="en-US" dirty="0" err="1" smtClean="0"/>
              <a:t>Wonderlic</a:t>
            </a:r>
            <a:r>
              <a:rPr lang="en-US" dirty="0" smtClean="0"/>
              <a:t> Score and Touchdown passes</a:t>
            </a:r>
          </a:p>
          <a:p>
            <a:pPr lvl="2"/>
            <a:r>
              <a:rPr lang="en-US" dirty="0" err="1" smtClean="0"/>
              <a:t>Wonderlic</a:t>
            </a:r>
            <a:r>
              <a:rPr lang="en-US" dirty="0" smtClean="0"/>
              <a:t> Scores and Salary Made during career</a:t>
            </a:r>
          </a:p>
          <a:p>
            <a:pPr lvl="2"/>
            <a:r>
              <a:rPr lang="en-US" dirty="0" err="1" smtClean="0"/>
              <a:t>Ect</a:t>
            </a:r>
            <a:r>
              <a:rPr lang="en-US" dirty="0" smtClean="0"/>
              <a:t>.</a:t>
            </a:r>
          </a:p>
          <a:p>
            <a:r>
              <a:rPr lang="en-US" dirty="0" smtClean="0"/>
              <a:t>Does the test have any predictive validity? Content Validity? </a:t>
            </a:r>
          </a:p>
          <a:p>
            <a:r>
              <a:rPr lang="en-US" dirty="0" smtClean="0"/>
              <a:t>Does the test have reliability?</a:t>
            </a:r>
          </a:p>
          <a:p>
            <a:r>
              <a:rPr lang="en-US" dirty="0" smtClean="0"/>
              <a:t>What about the AP Psychology Test?</a:t>
            </a:r>
          </a:p>
          <a:p>
            <a:pPr lvl="2"/>
            <a:r>
              <a:rPr lang="en-US" dirty="0" smtClean="0"/>
              <a:t>Content Validity</a:t>
            </a:r>
          </a:p>
          <a:p>
            <a:pPr lvl="2"/>
            <a:r>
              <a:rPr lang="en-US" dirty="0" smtClean="0"/>
              <a:t>Predictive Validity</a:t>
            </a:r>
          </a:p>
          <a:p>
            <a:pPr lvl="2"/>
            <a:r>
              <a:rPr lang="en-US" dirty="0" smtClean="0"/>
              <a:t>Reliability </a:t>
            </a:r>
          </a:p>
          <a:p>
            <a:pPr lvl="2"/>
            <a:endParaRPr lang="en-US" dirty="0"/>
          </a:p>
        </p:txBody>
      </p:sp>
      <p:sp>
        <p:nvSpPr>
          <p:cNvPr id="4" name="TextBox 3"/>
          <p:cNvSpPr txBox="1"/>
          <p:nvPr/>
        </p:nvSpPr>
        <p:spPr>
          <a:xfrm>
            <a:off x="592428" y="5705341"/>
            <a:ext cx="9169758" cy="369332"/>
          </a:xfrm>
          <a:prstGeom prst="rect">
            <a:avLst/>
          </a:prstGeom>
          <a:noFill/>
        </p:spPr>
        <p:txBody>
          <a:bodyPr wrap="square" rtlCol="0">
            <a:spAutoFit/>
          </a:bodyPr>
          <a:lstStyle/>
          <a:p>
            <a:r>
              <a:rPr lang="en-US" dirty="0" smtClean="0">
                <a:hlinkClick r:id="rId4"/>
              </a:rPr>
              <a:t>Strong link between Emotional Intelligence and Retired Athletes quality of life</a:t>
            </a:r>
            <a:endParaRPr lang="en-US" dirty="0"/>
          </a:p>
        </p:txBody>
      </p:sp>
    </p:spTree>
    <p:extLst>
      <p:ext uri="{BB962C8B-B14F-4D97-AF65-F5344CB8AC3E}">
        <p14:creationId xmlns:p14="http://schemas.microsoft.com/office/powerpoint/2010/main" val="1332108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QB </a:t>
            </a:r>
            <a:r>
              <a:rPr lang="en-US" dirty="0" smtClean="0"/>
              <a:t>Scatterplot-</a:t>
            </a:r>
            <a:br>
              <a:rPr lang="en-US" dirty="0" smtClean="0"/>
            </a:br>
            <a:r>
              <a:rPr lang="en-US" dirty="0" smtClean="0"/>
              <a:t> -</a:t>
            </a:r>
            <a:r>
              <a:rPr lang="en-US" dirty="0"/>
              <a:t>0.3024422557127921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62095977"/>
              </p:ext>
            </p:extLst>
          </p:nvPr>
        </p:nvGraphicFramePr>
        <p:xfrm>
          <a:off x="1066800" y="2103438"/>
          <a:ext cx="10058400" cy="39322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56404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Developmental</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Malcom </a:t>
            </a:r>
            <a:r>
              <a:rPr lang="en-US" dirty="0" err="1" smtClean="0"/>
              <a:t>Gladwell</a:t>
            </a:r>
            <a:r>
              <a:rPr lang="en-US" dirty="0" smtClean="0"/>
              <a:t> and Outliers</a:t>
            </a:r>
          </a:p>
          <a:p>
            <a:r>
              <a:rPr lang="en-US" dirty="0" smtClean="0">
                <a:hlinkClick r:id="rId2"/>
              </a:rPr>
              <a:t>What benefits of sports for young females</a:t>
            </a:r>
            <a:r>
              <a:rPr lang="en-US" dirty="0" smtClean="0"/>
              <a:t> – Billy Jean King Women’s Foundation</a:t>
            </a:r>
          </a:p>
          <a:p>
            <a:pPr lvl="1"/>
            <a:r>
              <a:rPr lang="en-US" dirty="0" smtClean="0"/>
              <a:t>The Psychological, Sociological, and Physiological benefits for girls to play sports</a:t>
            </a:r>
          </a:p>
          <a:p>
            <a:pPr lvl="1"/>
            <a:r>
              <a:rPr lang="en-US" dirty="0" smtClean="0">
                <a:hlinkClick r:id="rId3"/>
              </a:rPr>
              <a:t>If you let me play</a:t>
            </a:r>
            <a:r>
              <a:rPr lang="en-US" dirty="0" smtClean="0"/>
              <a:t> – Is there evidence to back up the claims-tons of articles/research on the website</a:t>
            </a:r>
          </a:p>
          <a:p>
            <a:pPr lvl="1"/>
            <a:r>
              <a:rPr lang="en-US" dirty="0" smtClean="0"/>
              <a:t>The Women’s Sports Foundation Report</a:t>
            </a:r>
          </a:p>
          <a:p>
            <a:pPr lvl="2"/>
            <a:r>
              <a:rPr lang="en-US" dirty="0" smtClean="0"/>
              <a:t>Heart Disease</a:t>
            </a:r>
          </a:p>
          <a:p>
            <a:pPr lvl="2"/>
            <a:r>
              <a:rPr lang="en-US" dirty="0" smtClean="0"/>
              <a:t>Cancer</a:t>
            </a:r>
          </a:p>
          <a:p>
            <a:pPr lvl="2"/>
            <a:r>
              <a:rPr lang="en-US" dirty="0" smtClean="0"/>
              <a:t>Alzheimer’s and Dementia</a:t>
            </a:r>
          </a:p>
          <a:p>
            <a:pPr lvl="2"/>
            <a:r>
              <a:rPr lang="en-US" dirty="0" smtClean="0"/>
              <a:t>Depression</a:t>
            </a:r>
          </a:p>
          <a:p>
            <a:pPr lvl="2"/>
            <a:r>
              <a:rPr lang="en-US" dirty="0" smtClean="0"/>
              <a:t>Suicide</a:t>
            </a:r>
          </a:p>
          <a:p>
            <a:pPr lvl="2"/>
            <a:r>
              <a:rPr lang="en-US" dirty="0" smtClean="0"/>
              <a:t>Self-Esteem and Body Image </a:t>
            </a:r>
          </a:p>
          <a:p>
            <a:pPr lvl="2"/>
            <a:r>
              <a:rPr lang="en-US" dirty="0" smtClean="0"/>
              <a:t>Mathematics and Science Achievements </a:t>
            </a:r>
          </a:p>
          <a:p>
            <a:r>
              <a:rPr lang="en-US" dirty="0" smtClean="0">
                <a:hlinkClick r:id="rId4"/>
              </a:rPr>
              <a:t>What are the positives and negatives of the following age groups participating in sports</a:t>
            </a:r>
            <a:endParaRPr lang="en-US" dirty="0" smtClean="0"/>
          </a:p>
          <a:p>
            <a:pPr lvl="1"/>
            <a:r>
              <a:rPr lang="en-US" dirty="0" smtClean="0"/>
              <a:t>Young Children (7-10)</a:t>
            </a:r>
          </a:p>
          <a:p>
            <a:pPr lvl="1"/>
            <a:r>
              <a:rPr lang="en-US" dirty="0" smtClean="0"/>
              <a:t>Pre-Adolescent (10-13)</a:t>
            </a:r>
          </a:p>
          <a:p>
            <a:pPr lvl="1"/>
            <a:r>
              <a:rPr lang="en-US" dirty="0" smtClean="0"/>
              <a:t>Adolescents (13-18)</a:t>
            </a:r>
          </a:p>
          <a:p>
            <a:pPr lvl="1"/>
            <a:r>
              <a:rPr lang="en-US" dirty="0" smtClean="0"/>
              <a:t>Hoop Dreams Documentary after AP test</a:t>
            </a:r>
          </a:p>
          <a:p>
            <a:pPr lvl="1"/>
            <a:endParaRPr lang="en-US" dirty="0"/>
          </a:p>
          <a:p>
            <a:pPr marL="274320" lvl="1" indent="0">
              <a:buNone/>
            </a:pPr>
            <a:endParaRPr lang="en-US" dirty="0" smtClean="0"/>
          </a:p>
        </p:txBody>
      </p:sp>
    </p:spTree>
    <p:extLst>
      <p:ext uri="{BB962C8B-B14F-4D97-AF65-F5344CB8AC3E}">
        <p14:creationId xmlns:p14="http://schemas.microsoft.com/office/powerpoint/2010/main" val="2075326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Enhancing Drugs</a:t>
            </a:r>
            <a:endParaRPr lang="en-US" dirty="0"/>
          </a:p>
        </p:txBody>
      </p:sp>
      <p:sp>
        <p:nvSpPr>
          <p:cNvPr id="3" name="Content Placeholder 2"/>
          <p:cNvSpPr>
            <a:spLocks noGrp="1"/>
          </p:cNvSpPr>
          <p:nvPr>
            <p:ph idx="1"/>
          </p:nvPr>
        </p:nvSpPr>
        <p:spPr/>
        <p:txBody>
          <a:bodyPr/>
          <a:lstStyle/>
          <a:p>
            <a:r>
              <a:rPr lang="en-US" dirty="0" smtClean="0">
                <a:hlinkClick r:id="rId2"/>
              </a:rPr>
              <a:t>Is it more or less ethical to take PED’s for grade improvement or for athletic edge?</a:t>
            </a:r>
            <a:endParaRPr lang="en-US" dirty="0" smtClean="0"/>
          </a:p>
          <a:p>
            <a:r>
              <a:rPr lang="en-US" dirty="0" smtClean="0"/>
              <a:t>Attitudes Questionnaire and Performance Enhancing Drugs</a:t>
            </a:r>
          </a:p>
          <a:p>
            <a:r>
              <a:rPr lang="en-US" dirty="0" smtClean="0"/>
              <a:t>Small Research Paper on Performance Enhancing Drugs</a:t>
            </a:r>
          </a:p>
          <a:p>
            <a:r>
              <a:rPr lang="en-US" dirty="0" smtClean="0">
                <a:hlinkClick r:id="rId3" action="ppaction://hlinkfile"/>
              </a:rPr>
              <a:t>The effects of LSD on performance</a:t>
            </a:r>
            <a:endParaRPr lang="en-US" dirty="0" smtClean="0"/>
          </a:p>
          <a:p>
            <a:r>
              <a:rPr lang="en-US" dirty="0" smtClean="0"/>
              <a:t>Athletes who have admitted to being under the influence of drugs DURING games-</a:t>
            </a:r>
          </a:p>
          <a:p>
            <a:pPr lvl="1"/>
            <a:r>
              <a:rPr lang="en-US" dirty="0" smtClean="0"/>
              <a:t>Gary McClain-Cocaine (does cocaine enhance performance)</a:t>
            </a:r>
          </a:p>
          <a:p>
            <a:pPr lvl="1"/>
            <a:r>
              <a:rPr lang="en-US" dirty="0" smtClean="0"/>
              <a:t>Tim Raines-Cocaine</a:t>
            </a:r>
          </a:p>
          <a:p>
            <a:pPr lvl="1"/>
            <a:r>
              <a:rPr lang="en-US" dirty="0" smtClean="0"/>
              <a:t>Doc Ellis-LSD</a:t>
            </a:r>
          </a:p>
          <a:p>
            <a:pPr lvl="1"/>
            <a:r>
              <a:rPr lang="en-US" dirty="0" smtClean="0"/>
              <a:t>Bernie </a:t>
            </a:r>
            <a:r>
              <a:rPr lang="en-US" dirty="0" err="1" smtClean="0"/>
              <a:t>Carbo</a:t>
            </a:r>
            <a:r>
              <a:rPr lang="en-US" dirty="0" smtClean="0"/>
              <a:t>-Marijuana, Alcohol, Amphetamines</a:t>
            </a:r>
          </a:p>
          <a:p>
            <a:pPr lvl="1"/>
            <a:endParaRPr lang="en-US" dirty="0" smtClean="0"/>
          </a:p>
          <a:p>
            <a:endParaRPr lang="en-US" dirty="0" smtClean="0"/>
          </a:p>
          <a:p>
            <a:endParaRPr lang="en-US" dirty="0" smtClean="0"/>
          </a:p>
        </p:txBody>
      </p:sp>
    </p:spTree>
    <p:extLst>
      <p:ext uri="{BB962C8B-B14F-4D97-AF65-F5344CB8AC3E}">
        <p14:creationId xmlns:p14="http://schemas.microsoft.com/office/powerpoint/2010/main" val="12433358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Samples of positive uppers IOC</a:t>
            </a:r>
            <a:endParaRPr lang="en-US" dirty="0"/>
          </a:p>
        </p:txBody>
      </p:sp>
      <p:graphicFrame>
        <p:nvGraphicFramePr>
          <p:cNvPr id="4" name="Content Placeholder 3"/>
          <p:cNvGraphicFramePr>
            <a:graphicFrameLocks noGrp="1"/>
          </p:cNvGraphicFramePr>
          <p:nvPr>
            <p:ph idx="1"/>
          </p:nvPr>
        </p:nvGraphicFramePr>
        <p:xfrm>
          <a:off x="3323268" y="2091831"/>
          <a:ext cx="5545464" cy="3955452"/>
        </p:xfrm>
        <a:graphic>
          <a:graphicData uri="http://schemas.openxmlformats.org/drawingml/2006/table">
            <a:tbl>
              <a:tblPr/>
              <a:tblGrid>
                <a:gridCol w="1386366"/>
                <a:gridCol w="1386366"/>
                <a:gridCol w="1386366"/>
                <a:gridCol w="1386366"/>
              </a:tblGrid>
              <a:tr h="504133">
                <a:tc>
                  <a:txBody>
                    <a:bodyPr/>
                    <a:lstStyle/>
                    <a:p>
                      <a:pPr algn="l"/>
                      <a:r>
                        <a:rPr lang="en-US" sz="1000" dirty="0"/>
                        <a:t>Year</a:t>
                      </a:r>
                    </a:p>
                  </a:txBody>
                  <a:tcPr marL="50413" marR="50413" marT="25207" marB="25207" anchor="b">
                    <a:lnL>
                      <a:noFill/>
                    </a:lnL>
                    <a:lnR>
                      <a:noFill/>
                    </a:lnR>
                    <a:lnT>
                      <a:noFill/>
                    </a:lnT>
                    <a:lnB>
                      <a:noFill/>
                    </a:lnB>
                  </a:tcPr>
                </a:tc>
                <a:tc>
                  <a:txBody>
                    <a:bodyPr/>
                    <a:lstStyle/>
                    <a:p>
                      <a:pPr algn="l"/>
                      <a:r>
                        <a:rPr lang="en-US" sz="1000"/>
                        <a:t>Total A samples analysed</a:t>
                      </a:r>
                    </a:p>
                  </a:txBody>
                  <a:tcPr marL="50413" marR="50413" marT="25207" marB="25207" anchor="b">
                    <a:lnL>
                      <a:noFill/>
                    </a:lnL>
                    <a:lnR>
                      <a:noFill/>
                    </a:lnR>
                    <a:lnT>
                      <a:noFill/>
                    </a:lnT>
                    <a:lnB>
                      <a:noFill/>
                    </a:lnB>
                  </a:tcPr>
                </a:tc>
                <a:tc>
                  <a:txBody>
                    <a:bodyPr/>
                    <a:lstStyle/>
                    <a:p>
                      <a:pPr algn="l"/>
                      <a:r>
                        <a:rPr lang="en-US" sz="1000"/>
                        <a:t>Number of positive samples with stimulants</a:t>
                      </a:r>
                    </a:p>
                  </a:txBody>
                  <a:tcPr marL="50413" marR="50413" marT="25207" marB="25207" anchor="b">
                    <a:lnL>
                      <a:noFill/>
                    </a:lnL>
                    <a:lnR>
                      <a:noFill/>
                    </a:lnR>
                    <a:lnT>
                      <a:noFill/>
                    </a:lnT>
                    <a:lnB>
                      <a:noFill/>
                    </a:lnB>
                  </a:tcPr>
                </a:tc>
                <a:tc>
                  <a:txBody>
                    <a:bodyPr/>
                    <a:lstStyle/>
                    <a:p>
                      <a:pPr algn="l"/>
                      <a:r>
                        <a:rPr lang="en-US" sz="1000"/>
                        <a:t>% Positive samples with stimulants</a:t>
                      </a:r>
                    </a:p>
                  </a:txBody>
                  <a:tcPr marL="50413" marR="50413" marT="25207" marB="25207" anchor="b">
                    <a:lnL>
                      <a:noFill/>
                    </a:lnL>
                    <a:lnR>
                      <a:noFill/>
                    </a:lnR>
                    <a:lnT>
                      <a:noFill/>
                    </a:lnT>
                    <a:lnB>
                      <a:noFill/>
                    </a:lnB>
                  </a:tcPr>
                </a:tc>
              </a:tr>
              <a:tr h="201653">
                <a:tc>
                  <a:txBody>
                    <a:bodyPr/>
                    <a:lstStyle/>
                    <a:p>
                      <a:pPr algn="ctr"/>
                      <a:r>
                        <a:rPr lang="en-US" sz="1000"/>
                        <a:t>2004*</a:t>
                      </a:r>
                    </a:p>
                  </a:txBody>
                  <a:tcPr marL="50413" marR="50413" marT="25207" marB="25207">
                    <a:lnL>
                      <a:noFill/>
                    </a:lnL>
                    <a:lnR>
                      <a:noFill/>
                    </a:lnR>
                    <a:lnT>
                      <a:noFill/>
                    </a:lnT>
                    <a:lnB>
                      <a:noFill/>
                    </a:lnB>
                  </a:tcPr>
                </a:tc>
                <a:tc>
                  <a:txBody>
                    <a:bodyPr/>
                    <a:lstStyle/>
                    <a:p>
                      <a:pPr algn="ctr"/>
                      <a:r>
                        <a:rPr lang="en-US" sz="1000"/>
                        <a:t>169187</a:t>
                      </a:r>
                    </a:p>
                  </a:txBody>
                  <a:tcPr marL="50413" marR="50413" marT="25207" marB="25207">
                    <a:lnL>
                      <a:noFill/>
                    </a:lnL>
                    <a:lnR>
                      <a:noFill/>
                    </a:lnR>
                    <a:lnT>
                      <a:noFill/>
                    </a:lnT>
                    <a:lnB>
                      <a:noFill/>
                    </a:lnB>
                  </a:tcPr>
                </a:tc>
                <a:tc>
                  <a:txBody>
                    <a:bodyPr/>
                    <a:lstStyle/>
                    <a:p>
                      <a:pPr algn="ctr"/>
                      <a:r>
                        <a:rPr lang="en-US" sz="1000"/>
                        <a:t>382</a:t>
                      </a:r>
                    </a:p>
                  </a:txBody>
                  <a:tcPr marL="50413" marR="50413" marT="25207" marB="25207">
                    <a:lnL>
                      <a:noFill/>
                    </a:lnL>
                    <a:lnR>
                      <a:noFill/>
                    </a:lnR>
                    <a:lnT>
                      <a:noFill/>
                    </a:lnT>
                    <a:lnB>
                      <a:noFill/>
                    </a:lnB>
                  </a:tcPr>
                </a:tc>
                <a:tc>
                  <a:txBody>
                    <a:bodyPr/>
                    <a:lstStyle/>
                    <a:p>
                      <a:pPr algn="ctr"/>
                      <a:r>
                        <a:rPr lang="en-US" sz="1000"/>
                        <a:t>0.23</a:t>
                      </a:r>
                    </a:p>
                  </a:txBody>
                  <a:tcPr marL="50413" marR="50413" marT="25207" marB="25207">
                    <a:lnL>
                      <a:noFill/>
                    </a:lnL>
                    <a:lnR>
                      <a:noFill/>
                    </a:lnR>
                    <a:lnT>
                      <a:noFill/>
                    </a:lnT>
                    <a:lnB>
                      <a:noFill/>
                    </a:lnB>
                  </a:tcPr>
                </a:tc>
              </a:tr>
              <a:tr h="201653">
                <a:tc>
                  <a:txBody>
                    <a:bodyPr/>
                    <a:lstStyle/>
                    <a:p>
                      <a:pPr algn="ctr"/>
                      <a:r>
                        <a:rPr lang="en-US" sz="1000"/>
                        <a:t>2003*</a:t>
                      </a:r>
                    </a:p>
                  </a:txBody>
                  <a:tcPr marL="50413" marR="50413" marT="25207" marB="25207">
                    <a:lnL>
                      <a:noFill/>
                    </a:lnL>
                    <a:lnR>
                      <a:noFill/>
                    </a:lnR>
                    <a:lnT>
                      <a:noFill/>
                    </a:lnT>
                    <a:lnB>
                      <a:noFill/>
                    </a:lnB>
                  </a:tcPr>
                </a:tc>
                <a:tc>
                  <a:txBody>
                    <a:bodyPr/>
                    <a:lstStyle/>
                    <a:p>
                      <a:pPr algn="ctr"/>
                      <a:r>
                        <a:rPr lang="en-US" sz="1000"/>
                        <a:t>151210</a:t>
                      </a:r>
                    </a:p>
                  </a:txBody>
                  <a:tcPr marL="50413" marR="50413" marT="25207" marB="25207">
                    <a:lnL>
                      <a:noFill/>
                    </a:lnL>
                    <a:lnR>
                      <a:noFill/>
                    </a:lnR>
                    <a:lnT>
                      <a:noFill/>
                    </a:lnT>
                    <a:lnB>
                      <a:noFill/>
                    </a:lnB>
                  </a:tcPr>
                </a:tc>
                <a:tc>
                  <a:txBody>
                    <a:bodyPr/>
                    <a:lstStyle/>
                    <a:p>
                      <a:pPr algn="ctr"/>
                      <a:r>
                        <a:rPr lang="en-US" sz="1000"/>
                        <a:t>516</a:t>
                      </a:r>
                    </a:p>
                  </a:txBody>
                  <a:tcPr marL="50413" marR="50413" marT="25207" marB="25207">
                    <a:lnL>
                      <a:noFill/>
                    </a:lnL>
                    <a:lnR>
                      <a:noFill/>
                    </a:lnR>
                    <a:lnT>
                      <a:noFill/>
                    </a:lnT>
                    <a:lnB>
                      <a:noFill/>
                    </a:lnB>
                  </a:tcPr>
                </a:tc>
                <a:tc>
                  <a:txBody>
                    <a:bodyPr/>
                    <a:lstStyle/>
                    <a:p>
                      <a:pPr algn="ctr"/>
                      <a:r>
                        <a:rPr lang="en-US" sz="1000"/>
                        <a:t>0.35</a:t>
                      </a:r>
                    </a:p>
                  </a:txBody>
                  <a:tcPr marL="50413" marR="50413" marT="25207" marB="25207">
                    <a:lnL>
                      <a:noFill/>
                    </a:lnL>
                    <a:lnR>
                      <a:noFill/>
                    </a:lnR>
                    <a:lnT>
                      <a:noFill/>
                    </a:lnT>
                    <a:lnB>
                      <a:noFill/>
                    </a:lnB>
                  </a:tcPr>
                </a:tc>
              </a:tr>
              <a:tr h="201653">
                <a:tc>
                  <a:txBody>
                    <a:bodyPr/>
                    <a:lstStyle/>
                    <a:p>
                      <a:pPr algn="ctr"/>
                      <a:r>
                        <a:rPr lang="en-US" sz="1000"/>
                        <a:t>2002†</a:t>
                      </a:r>
                    </a:p>
                  </a:txBody>
                  <a:tcPr marL="50413" marR="50413" marT="25207" marB="25207">
                    <a:lnL>
                      <a:noFill/>
                    </a:lnL>
                    <a:lnR>
                      <a:noFill/>
                    </a:lnR>
                    <a:lnT>
                      <a:noFill/>
                    </a:lnT>
                    <a:lnB>
                      <a:noFill/>
                    </a:lnB>
                  </a:tcPr>
                </a:tc>
                <a:tc>
                  <a:txBody>
                    <a:bodyPr/>
                    <a:lstStyle/>
                    <a:p>
                      <a:pPr algn="ctr"/>
                      <a:r>
                        <a:rPr lang="en-US" sz="1000"/>
                        <a:t>131373</a:t>
                      </a:r>
                    </a:p>
                  </a:txBody>
                  <a:tcPr marL="50413" marR="50413" marT="25207" marB="25207">
                    <a:lnL>
                      <a:noFill/>
                    </a:lnL>
                    <a:lnR>
                      <a:noFill/>
                    </a:lnR>
                    <a:lnT>
                      <a:noFill/>
                    </a:lnT>
                    <a:lnB>
                      <a:noFill/>
                    </a:lnB>
                  </a:tcPr>
                </a:tc>
                <a:tc>
                  <a:txBody>
                    <a:bodyPr/>
                    <a:lstStyle/>
                    <a:p>
                      <a:pPr algn="ctr"/>
                      <a:r>
                        <a:rPr lang="en-US" sz="1000"/>
                        <a:t>392</a:t>
                      </a:r>
                    </a:p>
                  </a:txBody>
                  <a:tcPr marL="50413" marR="50413" marT="25207" marB="25207">
                    <a:lnL>
                      <a:noFill/>
                    </a:lnL>
                    <a:lnR>
                      <a:noFill/>
                    </a:lnR>
                    <a:lnT>
                      <a:noFill/>
                    </a:lnT>
                    <a:lnB>
                      <a:noFill/>
                    </a:lnB>
                  </a:tcPr>
                </a:tc>
                <a:tc>
                  <a:txBody>
                    <a:bodyPr/>
                    <a:lstStyle/>
                    <a:p>
                      <a:pPr algn="ctr"/>
                      <a:r>
                        <a:rPr lang="en-US" sz="1000"/>
                        <a:t>0.30</a:t>
                      </a:r>
                    </a:p>
                  </a:txBody>
                  <a:tcPr marL="50413" marR="50413" marT="25207" marB="25207">
                    <a:lnL>
                      <a:noFill/>
                    </a:lnL>
                    <a:lnR>
                      <a:noFill/>
                    </a:lnR>
                    <a:lnT>
                      <a:noFill/>
                    </a:lnT>
                    <a:lnB>
                      <a:noFill/>
                    </a:lnB>
                  </a:tcPr>
                </a:tc>
              </a:tr>
              <a:tr h="201653">
                <a:tc>
                  <a:txBody>
                    <a:bodyPr/>
                    <a:lstStyle/>
                    <a:p>
                      <a:pPr algn="ctr"/>
                      <a:r>
                        <a:rPr lang="en-US" sz="1000"/>
                        <a:t>2001†</a:t>
                      </a:r>
                    </a:p>
                  </a:txBody>
                  <a:tcPr marL="50413" marR="50413" marT="25207" marB="25207">
                    <a:lnL>
                      <a:noFill/>
                    </a:lnL>
                    <a:lnR>
                      <a:noFill/>
                    </a:lnR>
                    <a:lnT>
                      <a:noFill/>
                    </a:lnT>
                    <a:lnB>
                      <a:noFill/>
                    </a:lnB>
                  </a:tcPr>
                </a:tc>
                <a:tc>
                  <a:txBody>
                    <a:bodyPr/>
                    <a:lstStyle/>
                    <a:p>
                      <a:pPr algn="ctr"/>
                      <a:r>
                        <a:rPr lang="en-US" sz="1000"/>
                        <a:t>125701</a:t>
                      </a:r>
                    </a:p>
                  </a:txBody>
                  <a:tcPr marL="50413" marR="50413" marT="25207" marB="25207">
                    <a:lnL>
                      <a:noFill/>
                    </a:lnL>
                    <a:lnR>
                      <a:noFill/>
                    </a:lnR>
                    <a:lnT>
                      <a:noFill/>
                    </a:lnT>
                    <a:lnB>
                      <a:noFill/>
                    </a:lnB>
                  </a:tcPr>
                </a:tc>
                <a:tc>
                  <a:txBody>
                    <a:bodyPr/>
                    <a:lstStyle/>
                    <a:p>
                      <a:pPr algn="ctr"/>
                      <a:r>
                        <a:rPr lang="en-US" sz="1000"/>
                        <a:t>352</a:t>
                      </a:r>
                    </a:p>
                  </a:txBody>
                  <a:tcPr marL="50413" marR="50413" marT="25207" marB="25207">
                    <a:lnL>
                      <a:noFill/>
                    </a:lnL>
                    <a:lnR>
                      <a:noFill/>
                    </a:lnR>
                    <a:lnT>
                      <a:noFill/>
                    </a:lnT>
                    <a:lnB>
                      <a:noFill/>
                    </a:lnB>
                  </a:tcPr>
                </a:tc>
                <a:tc>
                  <a:txBody>
                    <a:bodyPr/>
                    <a:lstStyle/>
                    <a:p>
                      <a:pPr algn="ctr"/>
                      <a:r>
                        <a:rPr lang="en-US" sz="1000"/>
                        <a:t>0.28</a:t>
                      </a:r>
                    </a:p>
                  </a:txBody>
                  <a:tcPr marL="50413" marR="50413" marT="25207" marB="25207">
                    <a:lnL>
                      <a:noFill/>
                    </a:lnL>
                    <a:lnR>
                      <a:noFill/>
                    </a:lnR>
                    <a:lnT>
                      <a:noFill/>
                    </a:lnT>
                    <a:lnB>
                      <a:noFill/>
                    </a:lnB>
                  </a:tcPr>
                </a:tc>
              </a:tr>
              <a:tr h="201653">
                <a:tc>
                  <a:txBody>
                    <a:bodyPr/>
                    <a:lstStyle/>
                    <a:p>
                      <a:pPr algn="ctr"/>
                      <a:r>
                        <a:rPr lang="en-US" sz="1000"/>
                        <a:t>2000†</a:t>
                      </a:r>
                    </a:p>
                  </a:txBody>
                  <a:tcPr marL="50413" marR="50413" marT="25207" marB="25207">
                    <a:lnL>
                      <a:noFill/>
                    </a:lnL>
                    <a:lnR>
                      <a:noFill/>
                    </a:lnR>
                    <a:lnT>
                      <a:noFill/>
                    </a:lnT>
                    <a:lnB>
                      <a:noFill/>
                    </a:lnB>
                  </a:tcPr>
                </a:tc>
                <a:tc>
                  <a:txBody>
                    <a:bodyPr/>
                    <a:lstStyle/>
                    <a:p>
                      <a:pPr algn="ctr"/>
                      <a:r>
                        <a:rPr lang="en-US" sz="1000"/>
                        <a:t>117314</a:t>
                      </a:r>
                    </a:p>
                  </a:txBody>
                  <a:tcPr marL="50413" marR="50413" marT="25207" marB="25207">
                    <a:lnL>
                      <a:noFill/>
                    </a:lnL>
                    <a:lnR>
                      <a:noFill/>
                    </a:lnR>
                    <a:lnT>
                      <a:noFill/>
                    </a:lnT>
                    <a:lnB>
                      <a:noFill/>
                    </a:lnB>
                  </a:tcPr>
                </a:tc>
                <a:tc>
                  <a:txBody>
                    <a:bodyPr/>
                    <a:lstStyle/>
                    <a:p>
                      <a:pPr algn="ctr"/>
                      <a:r>
                        <a:rPr lang="en-US" sz="1000" dirty="0"/>
                        <a:t>453</a:t>
                      </a:r>
                    </a:p>
                  </a:txBody>
                  <a:tcPr marL="50413" marR="50413" marT="25207" marB="25207">
                    <a:lnL>
                      <a:noFill/>
                    </a:lnL>
                    <a:lnR>
                      <a:noFill/>
                    </a:lnR>
                    <a:lnT>
                      <a:noFill/>
                    </a:lnT>
                    <a:lnB>
                      <a:noFill/>
                    </a:lnB>
                  </a:tcPr>
                </a:tc>
                <a:tc>
                  <a:txBody>
                    <a:bodyPr/>
                    <a:lstStyle/>
                    <a:p>
                      <a:pPr algn="ctr"/>
                      <a:r>
                        <a:rPr lang="en-US" sz="1000"/>
                        <a:t>0.39</a:t>
                      </a:r>
                    </a:p>
                  </a:txBody>
                  <a:tcPr marL="50413" marR="50413" marT="25207" marB="25207">
                    <a:lnL>
                      <a:noFill/>
                    </a:lnL>
                    <a:lnR>
                      <a:noFill/>
                    </a:lnR>
                    <a:lnT>
                      <a:noFill/>
                    </a:lnT>
                    <a:lnB>
                      <a:noFill/>
                    </a:lnB>
                  </a:tcPr>
                </a:tc>
              </a:tr>
              <a:tr h="201653">
                <a:tc>
                  <a:txBody>
                    <a:bodyPr/>
                    <a:lstStyle/>
                    <a:p>
                      <a:pPr algn="ctr"/>
                      <a:r>
                        <a:rPr lang="en-US" sz="1000"/>
                        <a:t>1999†</a:t>
                      </a:r>
                    </a:p>
                  </a:txBody>
                  <a:tcPr marL="50413" marR="50413" marT="25207" marB="25207">
                    <a:lnL>
                      <a:noFill/>
                    </a:lnL>
                    <a:lnR>
                      <a:noFill/>
                    </a:lnR>
                    <a:lnT>
                      <a:noFill/>
                    </a:lnT>
                    <a:lnB>
                      <a:noFill/>
                    </a:lnB>
                  </a:tcPr>
                </a:tc>
                <a:tc>
                  <a:txBody>
                    <a:bodyPr/>
                    <a:lstStyle/>
                    <a:p>
                      <a:pPr algn="ctr"/>
                      <a:r>
                        <a:rPr lang="en-US" sz="1000"/>
                        <a:t>118243</a:t>
                      </a:r>
                    </a:p>
                  </a:txBody>
                  <a:tcPr marL="50413" marR="50413" marT="25207" marB="25207">
                    <a:lnL>
                      <a:noFill/>
                    </a:lnL>
                    <a:lnR>
                      <a:noFill/>
                    </a:lnR>
                    <a:lnT>
                      <a:noFill/>
                    </a:lnT>
                    <a:lnB>
                      <a:noFill/>
                    </a:lnB>
                  </a:tcPr>
                </a:tc>
                <a:tc>
                  <a:txBody>
                    <a:bodyPr/>
                    <a:lstStyle/>
                    <a:p>
                      <a:pPr algn="ctr"/>
                      <a:r>
                        <a:rPr lang="en-US" sz="1000" dirty="0"/>
                        <a:t>532</a:t>
                      </a:r>
                    </a:p>
                  </a:txBody>
                  <a:tcPr marL="50413" marR="50413" marT="25207" marB="25207">
                    <a:lnL>
                      <a:noFill/>
                    </a:lnL>
                    <a:lnR>
                      <a:noFill/>
                    </a:lnR>
                    <a:lnT>
                      <a:noFill/>
                    </a:lnT>
                    <a:lnB>
                      <a:noFill/>
                    </a:lnB>
                  </a:tcPr>
                </a:tc>
                <a:tc>
                  <a:txBody>
                    <a:bodyPr/>
                    <a:lstStyle/>
                    <a:p>
                      <a:pPr algn="ctr"/>
                      <a:r>
                        <a:rPr lang="en-US" sz="1000"/>
                        <a:t>0.45</a:t>
                      </a:r>
                    </a:p>
                  </a:txBody>
                  <a:tcPr marL="50413" marR="50413" marT="25207" marB="25207">
                    <a:lnL>
                      <a:noFill/>
                    </a:lnL>
                    <a:lnR>
                      <a:noFill/>
                    </a:lnR>
                    <a:lnT>
                      <a:noFill/>
                    </a:lnT>
                    <a:lnB>
                      <a:noFill/>
                    </a:lnB>
                  </a:tcPr>
                </a:tc>
              </a:tr>
              <a:tr h="201653">
                <a:tc>
                  <a:txBody>
                    <a:bodyPr/>
                    <a:lstStyle/>
                    <a:p>
                      <a:pPr algn="ctr"/>
                      <a:r>
                        <a:rPr lang="en-US" sz="1000"/>
                        <a:t>1998†</a:t>
                      </a:r>
                    </a:p>
                  </a:txBody>
                  <a:tcPr marL="50413" marR="50413" marT="25207" marB="25207">
                    <a:lnL>
                      <a:noFill/>
                    </a:lnL>
                    <a:lnR>
                      <a:noFill/>
                    </a:lnR>
                    <a:lnT>
                      <a:noFill/>
                    </a:lnT>
                    <a:lnB>
                      <a:noFill/>
                    </a:lnB>
                  </a:tcPr>
                </a:tc>
                <a:tc>
                  <a:txBody>
                    <a:bodyPr/>
                    <a:lstStyle/>
                    <a:p>
                      <a:pPr algn="ctr"/>
                      <a:r>
                        <a:rPr lang="en-US" sz="1000"/>
                        <a:t>105250</a:t>
                      </a:r>
                    </a:p>
                  </a:txBody>
                  <a:tcPr marL="50413" marR="50413" marT="25207" marB="25207">
                    <a:lnL>
                      <a:noFill/>
                    </a:lnL>
                    <a:lnR>
                      <a:noFill/>
                    </a:lnR>
                    <a:lnT>
                      <a:noFill/>
                    </a:lnT>
                    <a:lnB>
                      <a:noFill/>
                    </a:lnB>
                  </a:tcPr>
                </a:tc>
                <a:tc>
                  <a:txBody>
                    <a:bodyPr/>
                    <a:lstStyle/>
                    <a:p>
                      <a:pPr algn="ctr"/>
                      <a:r>
                        <a:rPr lang="en-US" sz="1000"/>
                        <a:t>412</a:t>
                      </a:r>
                    </a:p>
                  </a:txBody>
                  <a:tcPr marL="50413" marR="50413" marT="25207" marB="25207">
                    <a:lnL>
                      <a:noFill/>
                    </a:lnL>
                    <a:lnR>
                      <a:noFill/>
                    </a:lnR>
                    <a:lnT>
                      <a:noFill/>
                    </a:lnT>
                    <a:lnB>
                      <a:noFill/>
                    </a:lnB>
                  </a:tcPr>
                </a:tc>
                <a:tc>
                  <a:txBody>
                    <a:bodyPr/>
                    <a:lstStyle/>
                    <a:p>
                      <a:pPr algn="ctr"/>
                      <a:r>
                        <a:rPr lang="en-US" sz="1000"/>
                        <a:t>0.39</a:t>
                      </a:r>
                    </a:p>
                  </a:txBody>
                  <a:tcPr marL="50413" marR="50413" marT="25207" marB="25207">
                    <a:lnL>
                      <a:noFill/>
                    </a:lnL>
                    <a:lnR>
                      <a:noFill/>
                    </a:lnR>
                    <a:lnT>
                      <a:noFill/>
                    </a:lnT>
                    <a:lnB>
                      <a:noFill/>
                    </a:lnB>
                  </a:tcPr>
                </a:tc>
              </a:tr>
              <a:tr h="201653">
                <a:tc>
                  <a:txBody>
                    <a:bodyPr/>
                    <a:lstStyle/>
                    <a:p>
                      <a:pPr algn="ctr"/>
                      <a:r>
                        <a:rPr lang="en-US" sz="1000"/>
                        <a:t>1997†</a:t>
                      </a:r>
                    </a:p>
                  </a:txBody>
                  <a:tcPr marL="50413" marR="50413" marT="25207" marB="25207">
                    <a:lnL>
                      <a:noFill/>
                    </a:lnL>
                    <a:lnR>
                      <a:noFill/>
                    </a:lnR>
                    <a:lnT>
                      <a:noFill/>
                    </a:lnT>
                    <a:lnB>
                      <a:noFill/>
                    </a:lnB>
                  </a:tcPr>
                </a:tc>
                <a:tc>
                  <a:txBody>
                    <a:bodyPr/>
                    <a:lstStyle/>
                    <a:p>
                      <a:pPr algn="ctr"/>
                      <a:r>
                        <a:rPr lang="en-US" sz="1000"/>
                        <a:t>106561</a:t>
                      </a:r>
                    </a:p>
                  </a:txBody>
                  <a:tcPr marL="50413" marR="50413" marT="25207" marB="25207">
                    <a:lnL>
                      <a:noFill/>
                    </a:lnL>
                    <a:lnR>
                      <a:noFill/>
                    </a:lnR>
                    <a:lnT>
                      <a:noFill/>
                    </a:lnT>
                    <a:lnB>
                      <a:noFill/>
                    </a:lnB>
                  </a:tcPr>
                </a:tc>
                <a:tc>
                  <a:txBody>
                    <a:bodyPr/>
                    <a:lstStyle/>
                    <a:p>
                      <a:pPr algn="ctr"/>
                      <a:r>
                        <a:rPr lang="en-US" sz="1000"/>
                        <a:t>356</a:t>
                      </a:r>
                    </a:p>
                  </a:txBody>
                  <a:tcPr marL="50413" marR="50413" marT="25207" marB="25207">
                    <a:lnL>
                      <a:noFill/>
                    </a:lnL>
                    <a:lnR>
                      <a:noFill/>
                    </a:lnR>
                    <a:lnT>
                      <a:noFill/>
                    </a:lnT>
                    <a:lnB>
                      <a:noFill/>
                    </a:lnB>
                  </a:tcPr>
                </a:tc>
                <a:tc>
                  <a:txBody>
                    <a:bodyPr/>
                    <a:lstStyle/>
                    <a:p>
                      <a:pPr algn="ctr"/>
                      <a:r>
                        <a:rPr lang="en-US" sz="1000"/>
                        <a:t>0.33</a:t>
                      </a:r>
                    </a:p>
                  </a:txBody>
                  <a:tcPr marL="50413" marR="50413" marT="25207" marB="25207">
                    <a:lnL>
                      <a:noFill/>
                    </a:lnL>
                    <a:lnR>
                      <a:noFill/>
                    </a:lnR>
                    <a:lnT>
                      <a:noFill/>
                    </a:lnT>
                    <a:lnB>
                      <a:noFill/>
                    </a:lnB>
                  </a:tcPr>
                </a:tc>
              </a:tr>
              <a:tr h="201653">
                <a:tc>
                  <a:txBody>
                    <a:bodyPr/>
                    <a:lstStyle/>
                    <a:p>
                      <a:pPr algn="ctr"/>
                      <a:r>
                        <a:rPr lang="en-US" sz="1000"/>
                        <a:t>1996†</a:t>
                      </a:r>
                    </a:p>
                  </a:txBody>
                  <a:tcPr marL="50413" marR="50413" marT="25207" marB="25207">
                    <a:lnL>
                      <a:noFill/>
                    </a:lnL>
                    <a:lnR>
                      <a:noFill/>
                    </a:lnR>
                    <a:lnT>
                      <a:noFill/>
                    </a:lnT>
                    <a:lnB>
                      <a:noFill/>
                    </a:lnB>
                  </a:tcPr>
                </a:tc>
                <a:tc>
                  <a:txBody>
                    <a:bodyPr/>
                    <a:lstStyle/>
                    <a:p>
                      <a:pPr algn="ctr"/>
                      <a:r>
                        <a:rPr lang="en-US" sz="1000"/>
                        <a:t>96454</a:t>
                      </a:r>
                    </a:p>
                  </a:txBody>
                  <a:tcPr marL="50413" marR="50413" marT="25207" marB="25207">
                    <a:lnL>
                      <a:noFill/>
                    </a:lnL>
                    <a:lnR>
                      <a:noFill/>
                    </a:lnR>
                    <a:lnT>
                      <a:noFill/>
                    </a:lnT>
                    <a:lnB>
                      <a:noFill/>
                    </a:lnB>
                  </a:tcPr>
                </a:tc>
                <a:tc>
                  <a:txBody>
                    <a:bodyPr/>
                    <a:lstStyle/>
                    <a:p>
                      <a:pPr algn="ctr"/>
                      <a:r>
                        <a:rPr lang="en-US" sz="1000"/>
                        <a:t>281</a:t>
                      </a:r>
                    </a:p>
                  </a:txBody>
                  <a:tcPr marL="50413" marR="50413" marT="25207" marB="25207">
                    <a:lnL>
                      <a:noFill/>
                    </a:lnL>
                    <a:lnR>
                      <a:noFill/>
                    </a:lnR>
                    <a:lnT>
                      <a:noFill/>
                    </a:lnT>
                    <a:lnB>
                      <a:noFill/>
                    </a:lnB>
                  </a:tcPr>
                </a:tc>
                <a:tc>
                  <a:txBody>
                    <a:bodyPr/>
                    <a:lstStyle/>
                    <a:p>
                      <a:pPr algn="ctr"/>
                      <a:r>
                        <a:rPr lang="en-US" sz="1000"/>
                        <a:t>0.29</a:t>
                      </a:r>
                    </a:p>
                  </a:txBody>
                  <a:tcPr marL="50413" marR="50413" marT="25207" marB="25207">
                    <a:lnL>
                      <a:noFill/>
                    </a:lnL>
                    <a:lnR>
                      <a:noFill/>
                    </a:lnR>
                    <a:lnT>
                      <a:noFill/>
                    </a:lnT>
                    <a:lnB>
                      <a:noFill/>
                    </a:lnB>
                  </a:tcPr>
                </a:tc>
              </a:tr>
              <a:tr h="201653">
                <a:tc>
                  <a:txBody>
                    <a:bodyPr/>
                    <a:lstStyle/>
                    <a:p>
                      <a:pPr algn="ctr"/>
                      <a:r>
                        <a:rPr lang="en-US" sz="1000"/>
                        <a:t>1995†</a:t>
                      </a:r>
                    </a:p>
                  </a:txBody>
                  <a:tcPr marL="50413" marR="50413" marT="25207" marB="25207">
                    <a:lnL>
                      <a:noFill/>
                    </a:lnL>
                    <a:lnR>
                      <a:noFill/>
                    </a:lnR>
                    <a:lnT>
                      <a:noFill/>
                    </a:lnT>
                    <a:lnB>
                      <a:noFill/>
                    </a:lnB>
                  </a:tcPr>
                </a:tc>
                <a:tc>
                  <a:txBody>
                    <a:bodyPr/>
                    <a:lstStyle/>
                    <a:p>
                      <a:pPr algn="ctr"/>
                      <a:r>
                        <a:rPr lang="en-US" sz="1000"/>
                        <a:t>93938</a:t>
                      </a:r>
                    </a:p>
                  </a:txBody>
                  <a:tcPr marL="50413" marR="50413" marT="25207" marB="25207">
                    <a:lnL>
                      <a:noFill/>
                    </a:lnL>
                    <a:lnR>
                      <a:noFill/>
                    </a:lnR>
                    <a:lnT>
                      <a:noFill/>
                    </a:lnT>
                    <a:lnB>
                      <a:noFill/>
                    </a:lnB>
                  </a:tcPr>
                </a:tc>
                <a:tc>
                  <a:txBody>
                    <a:bodyPr/>
                    <a:lstStyle/>
                    <a:p>
                      <a:pPr algn="ctr"/>
                      <a:r>
                        <a:rPr lang="en-US" sz="1000"/>
                        <a:t>310</a:t>
                      </a:r>
                    </a:p>
                  </a:txBody>
                  <a:tcPr marL="50413" marR="50413" marT="25207" marB="25207">
                    <a:lnL>
                      <a:noFill/>
                    </a:lnL>
                    <a:lnR>
                      <a:noFill/>
                    </a:lnR>
                    <a:lnT>
                      <a:noFill/>
                    </a:lnT>
                    <a:lnB>
                      <a:noFill/>
                    </a:lnB>
                  </a:tcPr>
                </a:tc>
                <a:tc>
                  <a:txBody>
                    <a:bodyPr/>
                    <a:lstStyle/>
                    <a:p>
                      <a:pPr algn="ctr"/>
                      <a:r>
                        <a:rPr lang="en-US" sz="1000"/>
                        <a:t>0.33</a:t>
                      </a:r>
                    </a:p>
                  </a:txBody>
                  <a:tcPr marL="50413" marR="50413" marT="25207" marB="25207">
                    <a:lnL>
                      <a:noFill/>
                    </a:lnL>
                    <a:lnR>
                      <a:noFill/>
                    </a:lnR>
                    <a:lnT>
                      <a:noFill/>
                    </a:lnT>
                    <a:lnB>
                      <a:noFill/>
                    </a:lnB>
                  </a:tcPr>
                </a:tc>
              </a:tr>
              <a:tr h="201653">
                <a:tc>
                  <a:txBody>
                    <a:bodyPr/>
                    <a:lstStyle/>
                    <a:p>
                      <a:pPr algn="ctr"/>
                      <a:r>
                        <a:rPr lang="en-US" sz="1000"/>
                        <a:t>1994†</a:t>
                      </a:r>
                    </a:p>
                  </a:txBody>
                  <a:tcPr marL="50413" marR="50413" marT="25207" marB="25207">
                    <a:lnL>
                      <a:noFill/>
                    </a:lnL>
                    <a:lnR>
                      <a:noFill/>
                    </a:lnR>
                    <a:lnT>
                      <a:noFill/>
                    </a:lnT>
                    <a:lnB>
                      <a:noFill/>
                    </a:lnB>
                  </a:tcPr>
                </a:tc>
                <a:tc>
                  <a:txBody>
                    <a:bodyPr/>
                    <a:lstStyle/>
                    <a:p>
                      <a:pPr algn="ctr"/>
                      <a:r>
                        <a:rPr lang="en-US" sz="1000"/>
                        <a:t>93680</a:t>
                      </a:r>
                    </a:p>
                  </a:txBody>
                  <a:tcPr marL="50413" marR="50413" marT="25207" marB="25207">
                    <a:lnL>
                      <a:noFill/>
                    </a:lnL>
                    <a:lnR>
                      <a:noFill/>
                    </a:lnR>
                    <a:lnT>
                      <a:noFill/>
                    </a:lnT>
                    <a:lnB>
                      <a:noFill/>
                    </a:lnB>
                  </a:tcPr>
                </a:tc>
                <a:tc>
                  <a:txBody>
                    <a:bodyPr/>
                    <a:lstStyle/>
                    <a:p>
                      <a:pPr algn="ctr"/>
                      <a:r>
                        <a:rPr lang="en-US" sz="1000"/>
                        <a:t>347</a:t>
                      </a:r>
                    </a:p>
                  </a:txBody>
                  <a:tcPr marL="50413" marR="50413" marT="25207" marB="25207">
                    <a:lnL>
                      <a:noFill/>
                    </a:lnL>
                    <a:lnR>
                      <a:noFill/>
                    </a:lnR>
                    <a:lnT>
                      <a:noFill/>
                    </a:lnT>
                    <a:lnB>
                      <a:noFill/>
                    </a:lnB>
                  </a:tcPr>
                </a:tc>
                <a:tc>
                  <a:txBody>
                    <a:bodyPr/>
                    <a:lstStyle/>
                    <a:p>
                      <a:pPr algn="ctr"/>
                      <a:r>
                        <a:rPr lang="en-US" sz="1000"/>
                        <a:t>0.37</a:t>
                      </a:r>
                    </a:p>
                  </a:txBody>
                  <a:tcPr marL="50413" marR="50413" marT="25207" marB="25207">
                    <a:lnL>
                      <a:noFill/>
                    </a:lnL>
                    <a:lnR>
                      <a:noFill/>
                    </a:lnR>
                    <a:lnT>
                      <a:noFill/>
                    </a:lnT>
                    <a:lnB>
                      <a:noFill/>
                    </a:lnB>
                  </a:tcPr>
                </a:tc>
              </a:tr>
              <a:tr h="201653">
                <a:tc>
                  <a:txBody>
                    <a:bodyPr/>
                    <a:lstStyle/>
                    <a:p>
                      <a:pPr algn="ctr"/>
                      <a:r>
                        <a:rPr lang="en-US" sz="1000"/>
                        <a:t>1993†</a:t>
                      </a:r>
                    </a:p>
                  </a:txBody>
                  <a:tcPr marL="50413" marR="50413" marT="25207" marB="25207">
                    <a:lnL>
                      <a:noFill/>
                    </a:lnL>
                    <a:lnR>
                      <a:noFill/>
                    </a:lnR>
                    <a:lnT>
                      <a:noFill/>
                    </a:lnT>
                    <a:lnB>
                      <a:noFill/>
                    </a:lnB>
                  </a:tcPr>
                </a:tc>
                <a:tc>
                  <a:txBody>
                    <a:bodyPr/>
                    <a:lstStyle/>
                    <a:p>
                      <a:pPr algn="ctr"/>
                      <a:r>
                        <a:rPr lang="en-US" sz="1000"/>
                        <a:t>89166</a:t>
                      </a:r>
                    </a:p>
                  </a:txBody>
                  <a:tcPr marL="50413" marR="50413" marT="25207" marB="25207">
                    <a:lnL>
                      <a:noFill/>
                    </a:lnL>
                    <a:lnR>
                      <a:noFill/>
                    </a:lnR>
                    <a:lnT>
                      <a:noFill/>
                    </a:lnT>
                    <a:lnB>
                      <a:noFill/>
                    </a:lnB>
                  </a:tcPr>
                </a:tc>
                <a:tc>
                  <a:txBody>
                    <a:bodyPr/>
                    <a:lstStyle/>
                    <a:p>
                      <a:pPr algn="ctr"/>
                      <a:r>
                        <a:rPr lang="en-US" sz="1000"/>
                        <a:t>331</a:t>
                      </a:r>
                    </a:p>
                  </a:txBody>
                  <a:tcPr marL="50413" marR="50413" marT="25207" marB="25207">
                    <a:lnL>
                      <a:noFill/>
                    </a:lnL>
                    <a:lnR>
                      <a:noFill/>
                    </a:lnR>
                    <a:lnT>
                      <a:noFill/>
                    </a:lnT>
                    <a:lnB>
                      <a:noFill/>
                    </a:lnB>
                  </a:tcPr>
                </a:tc>
                <a:tc>
                  <a:txBody>
                    <a:bodyPr/>
                    <a:lstStyle/>
                    <a:p>
                      <a:pPr algn="ctr"/>
                      <a:r>
                        <a:rPr lang="en-US" sz="1000"/>
                        <a:t>0.37</a:t>
                      </a:r>
                    </a:p>
                  </a:txBody>
                  <a:tcPr marL="50413" marR="50413" marT="25207" marB="25207">
                    <a:lnL>
                      <a:noFill/>
                    </a:lnL>
                    <a:lnR>
                      <a:noFill/>
                    </a:lnR>
                    <a:lnT>
                      <a:noFill/>
                    </a:lnT>
                    <a:lnB>
                      <a:noFill/>
                    </a:lnB>
                  </a:tcPr>
                </a:tc>
              </a:tr>
              <a:tr h="201653">
                <a:tc>
                  <a:txBody>
                    <a:bodyPr/>
                    <a:lstStyle/>
                    <a:p>
                      <a:pPr algn="ctr"/>
                      <a:r>
                        <a:rPr lang="en-US" sz="1000"/>
                        <a:t>1992†</a:t>
                      </a:r>
                    </a:p>
                  </a:txBody>
                  <a:tcPr marL="50413" marR="50413" marT="25207" marB="25207">
                    <a:lnL>
                      <a:noFill/>
                    </a:lnL>
                    <a:lnR>
                      <a:noFill/>
                    </a:lnR>
                    <a:lnT>
                      <a:noFill/>
                    </a:lnT>
                    <a:lnB>
                      <a:noFill/>
                    </a:lnB>
                  </a:tcPr>
                </a:tc>
                <a:tc>
                  <a:txBody>
                    <a:bodyPr/>
                    <a:lstStyle/>
                    <a:p>
                      <a:pPr algn="ctr"/>
                      <a:r>
                        <a:rPr lang="en-US" sz="1000"/>
                        <a:t>87808</a:t>
                      </a:r>
                    </a:p>
                  </a:txBody>
                  <a:tcPr marL="50413" marR="50413" marT="25207" marB="25207">
                    <a:lnL>
                      <a:noFill/>
                    </a:lnL>
                    <a:lnR>
                      <a:noFill/>
                    </a:lnR>
                    <a:lnT>
                      <a:noFill/>
                    </a:lnT>
                    <a:lnB>
                      <a:noFill/>
                    </a:lnB>
                  </a:tcPr>
                </a:tc>
                <a:tc>
                  <a:txBody>
                    <a:bodyPr/>
                    <a:lstStyle/>
                    <a:p>
                      <a:pPr algn="ctr"/>
                      <a:r>
                        <a:rPr lang="en-US" sz="1000"/>
                        <a:t>277</a:t>
                      </a:r>
                    </a:p>
                  </a:txBody>
                  <a:tcPr marL="50413" marR="50413" marT="25207" marB="25207">
                    <a:lnL>
                      <a:noFill/>
                    </a:lnL>
                    <a:lnR>
                      <a:noFill/>
                    </a:lnR>
                    <a:lnT>
                      <a:noFill/>
                    </a:lnT>
                    <a:lnB>
                      <a:noFill/>
                    </a:lnB>
                  </a:tcPr>
                </a:tc>
                <a:tc>
                  <a:txBody>
                    <a:bodyPr/>
                    <a:lstStyle/>
                    <a:p>
                      <a:pPr algn="ctr"/>
                      <a:r>
                        <a:rPr lang="en-US" sz="1000"/>
                        <a:t>0.32</a:t>
                      </a:r>
                    </a:p>
                  </a:txBody>
                  <a:tcPr marL="50413" marR="50413" marT="25207" marB="25207">
                    <a:lnL>
                      <a:noFill/>
                    </a:lnL>
                    <a:lnR>
                      <a:noFill/>
                    </a:lnR>
                    <a:lnT>
                      <a:noFill/>
                    </a:lnT>
                    <a:lnB>
                      <a:noFill/>
                    </a:lnB>
                  </a:tcPr>
                </a:tc>
              </a:tr>
              <a:tr h="201653">
                <a:tc>
                  <a:txBody>
                    <a:bodyPr/>
                    <a:lstStyle/>
                    <a:p>
                      <a:pPr algn="ctr"/>
                      <a:r>
                        <a:rPr lang="en-US" sz="1000"/>
                        <a:t>1991†</a:t>
                      </a:r>
                    </a:p>
                  </a:txBody>
                  <a:tcPr marL="50413" marR="50413" marT="25207" marB="25207">
                    <a:lnL>
                      <a:noFill/>
                    </a:lnL>
                    <a:lnR>
                      <a:noFill/>
                    </a:lnR>
                    <a:lnT>
                      <a:noFill/>
                    </a:lnT>
                    <a:lnB>
                      <a:noFill/>
                    </a:lnB>
                  </a:tcPr>
                </a:tc>
                <a:tc>
                  <a:txBody>
                    <a:bodyPr/>
                    <a:lstStyle/>
                    <a:p>
                      <a:pPr algn="ctr"/>
                      <a:r>
                        <a:rPr lang="en-US" sz="1000"/>
                        <a:t>84088</a:t>
                      </a:r>
                    </a:p>
                  </a:txBody>
                  <a:tcPr marL="50413" marR="50413" marT="25207" marB="25207">
                    <a:lnL>
                      <a:noFill/>
                    </a:lnL>
                    <a:lnR>
                      <a:noFill/>
                    </a:lnR>
                    <a:lnT>
                      <a:noFill/>
                    </a:lnT>
                    <a:lnB>
                      <a:noFill/>
                    </a:lnB>
                  </a:tcPr>
                </a:tc>
                <a:tc>
                  <a:txBody>
                    <a:bodyPr/>
                    <a:lstStyle/>
                    <a:p>
                      <a:pPr algn="ctr"/>
                      <a:r>
                        <a:rPr lang="en-US" sz="1000"/>
                        <a:t>221</a:t>
                      </a:r>
                    </a:p>
                  </a:txBody>
                  <a:tcPr marL="50413" marR="50413" marT="25207" marB="25207">
                    <a:lnL>
                      <a:noFill/>
                    </a:lnL>
                    <a:lnR>
                      <a:noFill/>
                    </a:lnR>
                    <a:lnT>
                      <a:noFill/>
                    </a:lnT>
                    <a:lnB>
                      <a:noFill/>
                    </a:lnB>
                  </a:tcPr>
                </a:tc>
                <a:tc>
                  <a:txBody>
                    <a:bodyPr/>
                    <a:lstStyle/>
                    <a:p>
                      <a:pPr algn="ctr"/>
                      <a:r>
                        <a:rPr lang="en-US" sz="1000"/>
                        <a:t>0.26</a:t>
                      </a:r>
                    </a:p>
                  </a:txBody>
                  <a:tcPr marL="50413" marR="50413" marT="25207" marB="25207">
                    <a:lnL>
                      <a:noFill/>
                    </a:lnL>
                    <a:lnR>
                      <a:noFill/>
                    </a:lnR>
                    <a:lnT>
                      <a:noFill/>
                    </a:lnT>
                    <a:lnB>
                      <a:noFill/>
                    </a:lnB>
                  </a:tcPr>
                </a:tc>
              </a:tr>
              <a:tr h="201653">
                <a:tc>
                  <a:txBody>
                    <a:bodyPr/>
                    <a:lstStyle/>
                    <a:p>
                      <a:pPr algn="ctr"/>
                      <a:r>
                        <a:rPr lang="en-US" sz="1000"/>
                        <a:t>1990†</a:t>
                      </a:r>
                    </a:p>
                  </a:txBody>
                  <a:tcPr marL="50413" marR="50413" marT="25207" marB="25207">
                    <a:lnL>
                      <a:noFill/>
                    </a:lnL>
                    <a:lnR>
                      <a:noFill/>
                    </a:lnR>
                    <a:lnT>
                      <a:noFill/>
                    </a:lnT>
                    <a:lnB>
                      <a:noFill/>
                    </a:lnB>
                  </a:tcPr>
                </a:tc>
                <a:tc>
                  <a:txBody>
                    <a:bodyPr/>
                    <a:lstStyle/>
                    <a:p>
                      <a:pPr algn="ctr"/>
                      <a:r>
                        <a:rPr lang="en-US" sz="1000"/>
                        <a:t>71941</a:t>
                      </a:r>
                    </a:p>
                  </a:txBody>
                  <a:tcPr marL="50413" marR="50413" marT="25207" marB="25207">
                    <a:lnL>
                      <a:noFill/>
                    </a:lnL>
                    <a:lnR>
                      <a:noFill/>
                    </a:lnR>
                    <a:lnT>
                      <a:noFill/>
                    </a:lnT>
                    <a:lnB>
                      <a:noFill/>
                    </a:lnB>
                  </a:tcPr>
                </a:tc>
                <a:tc>
                  <a:txBody>
                    <a:bodyPr/>
                    <a:lstStyle/>
                    <a:p>
                      <a:pPr algn="ctr"/>
                      <a:r>
                        <a:rPr lang="en-US" sz="1000"/>
                        <a:t>340</a:t>
                      </a:r>
                    </a:p>
                  </a:txBody>
                  <a:tcPr marL="50413" marR="50413" marT="25207" marB="25207">
                    <a:lnL>
                      <a:noFill/>
                    </a:lnL>
                    <a:lnR>
                      <a:noFill/>
                    </a:lnR>
                    <a:lnT>
                      <a:noFill/>
                    </a:lnT>
                    <a:lnB>
                      <a:noFill/>
                    </a:lnB>
                  </a:tcPr>
                </a:tc>
                <a:tc>
                  <a:txBody>
                    <a:bodyPr/>
                    <a:lstStyle/>
                    <a:p>
                      <a:pPr algn="ctr"/>
                      <a:r>
                        <a:rPr lang="en-US" sz="1000"/>
                        <a:t>0.47</a:t>
                      </a:r>
                    </a:p>
                  </a:txBody>
                  <a:tcPr marL="50413" marR="50413" marT="25207" marB="25207">
                    <a:lnL>
                      <a:noFill/>
                    </a:lnL>
                    <a:lnR>
                      <a:noFill/>
                    </a:lnR>
                    <a:lnT>
                      <a:noFill/>
                    </a:lnT>
                    <a:lnB>
                      <a:noFill/>
                    </a:lnB>
                  </a:tcPr>
                </a:tc>
              </a:tr>
              <a:tr h="201653">
                <a:tc>
                  <a:txBody>
                    <a:bodyPr/>
                    <a:lstStyle/>
                    <a:p>
                      <a:pPr algn="ctr"/>
                      <a:r>
                        <a:rPr lang="en-US" sz="1000"/>
                        <a:t>1989†</a:t>
                      </a:r>
                    </a:p>
                  </a:txBody>
                  <a:tcPr marL="50413" marR="50413" marT="25207" marB="25207">
                    <a:lnL>
                      <a:noFill/>
                    </a:lnL>
                    <a:lnR>
                      <a:noFill/>
                    </a:lnR>
                    <a:lnT>
                      <a:noFill/>
                    </a:lnT>
                    <a:lnB>
                      <a:noFill/>
                    </a:lnB>
                  </a:tcPr>
                </a:tc>
                <a:tc>
                  <a:txBody>
                    <a:bodyPr/>
                    <a:lstStyle/>
                    <a:p>
                      <a:pPr algn="ctr"/>
                      <a:r>
                        <a:rPr lang="en-US" sz="1000"/>
                        <a:t>52371</a:t>
                      </a:r>
                    </a:p>
                  </a:txBody>
                  <a:tcPr marL="50413" marR="50413" marT="25207" marB="25207">
                    <a:lnL>
                      <a:noFill/>
                    </a:lnL>
                    <a:lnR>
                      <a:noFill/>
                    </a:lnR>
                    <a:lnT>
                      <a:noFill/>
                    </a:lnT>
                    <a:lnB>
                      <a:noFill/>
                    </a:lnB>
                  </a:tcPr>
                </a:tc>
                <a:tc>
                  <a:txBody>
                    <a:bodyPr/>
                    <a:lstStyle/>
                    <a:p>
                      <a:pPr algn="ctr"/>
                      <a:r>
                        <a:rPr lang="en-US" sz="1000"/>
                        <a:t>508</a:t>
                      </a:r>
                    </a:p>
                  </a:txBody>
                  <a:tcPr marL="50413" marR="50413" marT="25207" marB="25207">
                    <a:lnL>
                      <a:noFill/>
                    </a:lnL>
                    <a:lnR>
                      <a:noFill/>
                    </a:lnR>
                    <a:lnT>
                      <a:noFill/>
                    </a:lnT>
                    <a:lnB>
                      <a:noFill/>
                    </a:lnB>
                  </a:tcPr>
                </a:tc>
                <a:tc>
                  <a:txBody>
                    <a:bodyPr/>
                    <a:lstStyle/>
                    <a:p>
                      <a:pPr algn="ctr"/>
                      <a:r>
                        <a:rPr lang="en-US" sz="1000"/>
                        <a:t>0.97</a:t>
                      </a:r>
                    </a:p>
                  </a:txBody>
                  <a:tcPr marL="50413" marR="50413" marT="25207" marB="25207">
                    <a:lnL>
                      <a:noFill/>
                    </a:lnL>
                    <a:lnR>
                      <a:noFill/>
                    </a:lnR>
                    <a:lnT>
                      <a:noFill/>
                    </a:lnT>
                    <a:lnB>
                      <a:noFill/>
                    </a:lnB>
                  </a:tcPr>
                </a:tc>
              </a:tr>
              <a:tr h="201653">
                <a:tc>
                  <a:txBody>
                    <a:bodyPr/>
                    <a:lstStyle/>
                    <a:p>
                      <a:pPr algn="ctr"/>
                      <a:r>
                        <a:rPr lang="en-US" sz="1000"/>
                        <a:t>1988*</a:t>
                      </a:r>
                    </a:p>
                  </a:txBody>
                  <a:tcPr marL="50413" marR="50413" marT="25207" marB="25207">
                    <a:lnL>
                      <a:noFill/>
                    </a:lnL>
                    <a:lnR>
                      <a:noFill/>
                    </a:lnR>
                    <a:lnT>
                      <a:noFill/>
                    </a:lnT>
                    <a:lnB>
                      <a:noFill/>
                    </a:lnB>
                  </a:tcPr>
                </a:tc>
                <a:tc>
                  <a:txBody>
                    <a:bodyPr/>
                    <a:lstStyle/>
                    <a:p>
                      <a:pPr algn="ctr"/>
                      <a:r>
                        <a:rPr lang="en-US" sz="1000"/>
                        <a:t>47069</a:t>
                      </a:r>
                    </a:p>
                  </a:txBody>
                  <a:tcPr marL="50413" marR="50413" marT="25207" marB="25207">
                    <a:lnL>
                      <a:noFill/>
                    </a:lnL>
                    <a:lnR>
                      <a:noFill/>
                    </a:lnR>
                    <a:lnT>
                      <a:noFill/>
                    </a:lnT>
                    <a:lnB>
                      <a:noFill/>
                    </a:lnB>
                  </a:tcPr>
                </a:tc>
                <a:tc>
                  <a:txBody>
                    <a:bodyPr/>
                    <a:lstStyle/>
                    <a:p>
                      <a:pPr algn="ctr"/>
                      <a:r>
                        <a:rPr lang="en-US" sz="1000"/>
                        <a:t>420</a:t>
                      </a:r>
                    </a:p>
                  </a:txBody>
                  <a:tcPr marL="50413" marR="50413" marT="25207" marB="25207">
                    <a:lnL>
                      <a:noFill/>
                    </a:lnL>
                    <a:lnR>
                      <a:noFill/>
                    </a:lnR>
                    <a:lnT>
                      <a:noFill/>
                    </a:lnT>
                    <a:lnB>
                      <a:noFill/>
                    </a:lnB>
                  </a:tcPr>
                </a:tc>
                <a:tc>
                  <a:txBody>
                    <a:bodyPr/>
                    <a:lstStyle/>
                    <a:p>
                      <a:pPr algn="ctr"/>
                      <a:r>
                        <a:rPr lang="en-US" sz="1000" dirty="0"/>
                        <a:t>0.89</a:t>
                      </a:r>
                    </a:p>
                  </a:txBody>
                  <a:tcPr marL="50413" marR="50413" marT="25207" marB="25207">
                    <a:lnL>
                      <a:noFill/>
                    </a:lnL>
                    <a:lnR>
                      <a:noFill/>
                    </a:lnR>
                    <a:lnT>
                      <a:noFill/>
                    </a:lnT>
                    <a:lnB>
                      <a:noFill/>
                    </a:lnB>
                  </a:tcPr>
                </a:tc>
              </a:tr>
            </a:tbl>
          </a:graphicData>
        </a:graphic>
      </p:graphicFrame>
    </p:spTree>
    <p:extLst>
      <p:ext uri="{BB962C8B-B14F-4D97-AF65-F5344CB8AC3E}">
        <p14:creationId xmlns:p14="http://schemas.microsoft.com/office/powerpoint/2010/main" val="1890892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216348" cy="1563684"/>
          </a:xfrm>
        </p:spPr>
        <p:txBody>
          <a:bodyPr>
            <a:noAutofit/>
          </a:bodyPr>
          <a:lstStyle/>
          <a:p>
            <a:r>
              <a:rPr lang="en-US" sz="3600" dirty="0" smtClean="0">
                <a:latin typeface="Adobe Gothic Std B" panose="020B0800000000000000" pitchFamily="34" charset="-128"/>
                <a:ea typeface="Adobe Gothic Std B" panose="020B0800000000000000" pitchFamily="34" charset="-128"/>
              </a:rPr>
              <a:t>Perception, Sensation, and the Brain-”Baseball is 90% mental, the other half is physical”-Yogi Berra</a:t>
            </a:r>
            <a:endParaRPr lang="en-US" sz="3600" dirty="0">
              <a:latin typeface="Adobe Gothic Std B" panose="020B0800000000000000" pitchFamily="34" charset="-128"/>
              <a:ea typeface="Adobe Gothic Std B" panose="020B0800000000000000" pitchFamily="34" charset="-128"/>
            </a:endParaRPr>
          </a:p>
        </p:txBody>
      </p:sp>
      <p:sp>
        <p:nvSpPr>
          <p:cNvPr id="3" name="Content Placeholder 2"/>
          <p:cNvSpPr>
            <a:spLocks noGrp="1"/>
          </p:cNvSpPr>
          <p:nvPr>
            <p:ph idx="1"/>
          </p:nvPr>
        </p:nvSpPr>
        <p:spPr>
          <a:xfrm>
            <a:off x="1066800" y="2103120"/>
            <a:ext cx="5385515" cy="3931920"/>
          </a:xfrm>
        </p:spPr>
        <p:txBody>
          <a:bodyPr>
            <a:normAutofit fontScale="85000" lnSpcReduction="10000"/>
          </a:bodyPr>
          <a:lstStyle/>
          <a:p>
            <a:r>
              <a:rPr lang="en-US" dirty="0">
                <a:hlinkClick r:id="rId2"/>
              </a:rPr>
              <a:t>http://</a:t>
            </a:r>
            <a:r>
              <a:rPr lang="en-US" dirty="0" smtClean="0">
                <a:hlinkClick r:id="rId2"/>
              </a:rPr>
              <a:t>www.psychkits.com/perception_goggles.html</a:t>
            </a:r>
            <a:endParaRPr lang="en-US" dirty="0" smtClean="0"/>
          </a:p>
          <a:p>
            <a:pPr lvl="1"/>
            <a:r>
              <a:rPr lang="en-US" dirty="0" smtClean="0">
                <a:hlinkClick r:id="rId3"/>
              </a:rPr>
              <a:t>Shooting Hoops</a:t>
            </a:r>
            <a:endParaRPr lang="en-US" dirty="0" smtClean="0"/>
          </a:p>
          <a:p>
            <a:pPr lvl="1"/>
            <a:r>
              <a:rPr lang="en-US" dirty="0" smtClean="0">
                <a:hlinkClick r:id="rId4"/>
              </a:rPr>
              <a:t>Tossing the pigskin</a:t>
            </a:r>
            <a:endParaRPr lang="en-US" dirty="0" smtClean="0"/>
          </a:p>
          <a:p>
            <a:pPr lvl="1"/>
            <a:endParaRPr lang="en-US" dirty="0" smtClean="0"/>
          </a:p>
          <a:p>
            <a:r>
              <a:rPr lang="en-US" dirty="0" smtClean="0"/>
              <a:t>Babe Ruth- More Brain than Bone</a:t>
            </a:r>
          </a:p>
          <a:p>
            <a:pPr lvl="1"/>
            <a:r>
              <a:rPr lang="en-US" dirty="0" smtClean="0"/>
              <a:t>Why is Babe Ruth the best?</a:t>
            </a:r>
          </a:p>
          <a:p>
            <a:pPr lvl="2"/>
            <a:r>
              <a:rPr lang="en-US" dirty="0" smtClean="0"/>
              <a:t>90% </a:t>
            </a:r>
            <a:r>
              <a:rPr lang="en-US" dirty="0" err="1" smtClean="0"/>
              <a:t>effiecent</a:t>
            </a:r>
            <a:r>
              <a:rPr lang="en-US" dirty="0" smtClean="0"/>
              <a:t> vs. 60%</a:t>
            </a:r>
          </a:p>
          <a:p>
            <a:pPr lvl="2"/>
            <a:r>
              <a:rPr lang="en-US" dirty="0" smtClean="0"/>
              <a:t>Eyes 12% faster</a:t>
            </a:r>
          </a:p>
          <a:p>
            <a:pPr lvl="2"/>
            <a:r>
              <a:rPr lang="en-US" dirty="0" smtClean="0"/>
              <a:t>Ears 10% faster</a:t>
            </a:r>
          </a:p>
          <a:p>
            <a:pPr lvl="2"/>
            <a:r>
              <a:rPr lang="en-US" dirty="0" smtClean="0"/>
              <a:t>His nerves were steadier than 499 of 500 studied</a:t>
            </a:r>
          </a:p>
          <a:p>
            <a:pPr lvl="2"/>
            <a:r>
              <a:rPr lang="en-US" dirty="0" smtClean="0"/>
              <a:t>Attention and quickness of perception was 1 and half times faster than the average human being</a:t>
            </a:r>
          </a:p>
          <a:p>
            <a:r>
              <a:rPr lang="en-US" dirty="0" smtClean="0"/>
              <a:t>Albert </a:t>
            </a:r>
            <a:r>
              <a:rPr lang="en-US" dirty="0" err="1" smtClean="0"/>
              <a:t>Puljos</a:t>
            </a:r>
            <a:r>
              <a:rPr lang="en-US" dirty="0" smtClean="0"/>
              <a:t>- </a:t>
            </a:r>
            <a:r>
              <a:rPr lang="en-US" dirty="0" smtClean="0">
                <a:hlinkClick r:id="rId5"/>
              </a:rPr>
              <a:t>More Brain the Brawn</a:t>
            </a:r>
            <a:endParaRPr lang="en-US" dirty="0" smtClean="0"/>
          </a:p>
          <a:p>
            <a:r>
              <a:rPr lang="en-US" dirty="0" smtClean="0">
                <a:hlinkClick r:id="rId6"/>
              </a:rPr>
              <a:t>Utley is a beast!</a:t>
            </a:r>
            <a:endParaRPr lang="en-US" dirty="0" smtClean="0"/>
          </a:p>
          <a:p>
            <a:r>
              <a:rPr lang="en-US" dirty="0" smtClean="0">
                <a:hlinkClick r:id="rId7"/>
              </a:rPr>
              <a:t>Jeter’s Flip!</a:t>
            </a:r>
            <a:endParaRPr lang="en-US" dirty="0" smtClean="0"/>
          </a:p>
        </p:txBody>
      </p:sp>
      <p:pic>
        <p:nvPicPr>
          <p:cNvPr id="4" name="Content Placeholder 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452315" y="4145298"/>
            <a:ext cx="3572996" cy="2167617"/>
          </a:xfrm>
          <a:prstGeom prst="rect">
            <a:avLst/>
          </a:prstGeom>
          <a:ln>
            <a:solidFill>
              <a:schemeClr val="tx1">
                <a:lumMod val="95000"/>
                <a:lumOff val="5000"/>
              </a:schemeClr>
            </a:solidFill>
          </a:ln>
        </p:spPr>
      </p:pic>
      <p:pic>
        <p:nvPicPr>
          <p:cNvPr id="5" name="Picture 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972022" y="1600972"/>
            <a:ext cx="3232151" cy="2669757"/>
          </a:xfrm>
          <a:prstGeom prst="rect">
            <a:avLst/>
          </a:prstGeom>
          <a:ln>
            <a:solidFill>
              <a:schemeClr val="tx1"/>
            </a:solidFill>
          </a:ln>
        </p:spPr>
      </p:pic>
    </p:spTree>
    <p:extLst>
      <p:ext uri="{BB962C8B-B14F-4D97-AF65-F5344CB8AC3E}">
        <p14:creationId xmlns:p14="http://schemas.microsoft.com/office/powerpoint/2010/main" val="9551647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Psychology of the Sports Fan</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Are we fans or fanatical?</a:t>
            </a:r>
          </a:p>
          <a:p>
            <a:pPr lvl="1"/>
            <a:r>
              <a:rPr lang="en-US" dirty="0" smtClean="0"/>
              <a:t>Great supplementary book for AP Psych Amongst the Thugs</a:t>
            </a:r>
          </a:p>
          <a:p>
            <a:pPr lvl="1"/>
            <a:r>
              <a:rPr lang="en-US" dirty="0" smtClean="0"/>
              <a:t>Fans and spectators fall into different categories</a:t>
            </a:r>
          </a:p>
          <a:p>
            <a:pPr lvl="1"/>
            <a:r>
              <a:rPr lang="en-US" dirty="0" err="1"/>
              <a:t>BIRGing</a:t>
            </a:r>
            <a:r>
              <a:rPr lang="en-US" dirty="0"/>
              <a:t> (basking in reflected glory) and </a:t>
            </a:r>
            <a:r>
              <a:rPr lang="en-US" dirty="0" err="1"/>
              <a:t>CORFing</a:t>
            </a:r>
            <a:r>
              <a:rPr lang="en-US" dirty="0"/>
              <a:t> (cutting off reflective failures). </a:t>
            </a:r>
            <a:endParaRPr lang="en-US" dirty="0" smtClean="0"/>
          </a:p>
          <a:p>
            <a:r>
              <a:rPr lang="en-US" dirty="0" smtClean="0"/>
              <a:t>Identity Theory and Social Identity</a:t>
            </a:r>
          </a:p>
          <a:p>
            <a:r>
              <a:rPr lang="en-US" dirty="0" err="1" smtClean="0"/>
              <a:t>Deindividuation</a:t>
            </a:r>
            <a:endParaRPr lang="en-US" dirty="0" smtClean="0"/>
          </a:p>
          <a:p>
            <a:r>
              <a:rPr lang="en-US" dirty="0" smtClean="0"/>
              <a:t>In-Group and Out-Group Bias</a:t>
            </a:r>
          </a:p>
          <a:p>
            <a:r>
              <a:rPr lang="en-US" dirty="0" err="1" smtClean="0"/>
              <a:t>BIRFing</a:t>
            </a:r>
            <a:r>
              <a:rPr lang="en-US" dirty="0" smtClean="0"/>
              <a:t> and </a:t>
            </a:r>
            <a:r>
              <a:rPr lang="en-US" dirty="0" err="1" smtClean="0"/>
              <a:t>CORFing</a:t>
            </a:r>
            <a:endParaRPr lang="en-US" dirty="0" smtClean="0"/>
          </a:p>
          <a:p>
            <a:r>
              <a:rPr lang="en-US" dirty="0" smtClean="0"/>
              <a:t>Most of the literature focus is on college sports</a:t>
            </a:r>
          </a:p>
          <a:p>
            <a:pPr lvl="2"/>
            <a:r>
              <a:rPr lang="en-US" dirty="0" smtClean="0"/>
              <a:t>ID Theory-</a:t>
            </a:r>
            <a:r>
              <a:rPr lang="en-US" dirty="0"/>
              <a:t>role-identity theory, which suggests that individuals will base their actions on how they like to see themselves and how they like to be seen by </a:t>
            </a:r>
            <a:r>
              <a:rPr lang="en-US" dirty="0" smtClean="0"/>
              <a:t>others</a:t>
            </a:r>
          </a:p>
          <a:p>
            <a:pPr lvl="2"/>
            <a:r>
              <a:rPr lang="en-US" dirty="0" smtClean="0"/>
              <a:t>SI Theory-</a:t>
            </a:r>
            <a:r>
              <a:rPr lang="en-US" dirty="0"/>
              <a:t>based on </a:t>
            </a:r>
            <a:r>
              <a:rPr lang="en-US" dirty="0" err="1"/>
              <a:t>Festinger’s</a:t>
            </a:r>
            <a:r>
              <a:rPr lang="en-US" dirty="0"/>
              <a:t> (1954) social comparison theory, which suggests that individuals will strive to attach themselves to other individuals who are similar or slightly better. Social identity theory, therefore, focuses on the ways in which individuals perceive and categorize themselves, based on their social and personal identities. Rather than emphasizing role and role behaviors, social identity theory emphasizes group processes and inter-group </a:t>
            </a:r>
            <a:r>
              <a:rPr lang="en-US" dirty="0" smtClean="0"/>
              <a:t>relations.</a:t>
            </a:r>
            <a:endParaRPr lang="en-US" dirty="0"/>
          </a:p>
        </p:txBody>
      </p:sp>
    </p:spTree>
    <p:extLst>
      <p:ext uri="{BB962C8B-B14F-4D97-AF65-F5344CB8AC3E}">
        <p14:creationId xmlns:p14="http://schemas.microsoft.com/office/powerpoint/2010/main" val="17633995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Sports and Psychology Class</a:t>
            </a:r>
            <a:endParaRPr lang="en-US" dirty="0"/>
          </a:p>
        </p:txBody>
      </p:sp>
      <p:sp>
        <p:nvSpPr>
          <p:cNvPr id="3" name="Content Placeholder 2"/>
          <p:cNvSpPr>
            <a:spLocks noGrp="1"/>
          </p:cNvSpPr>
          <p:nvPr>
            <p:ph idx="1"/>
          </p:nvPr>
        </p:nvSpPr>
        <p:spPr/>
        <p:txBody>
          <a:bodyPr/>
          <a:lstStyle/>
          <a:p>
            <a:r>
              <a:rPr lang="en-US" dirty="0" smtClean="0"/>
              <a:t>Objective for today</a:t>
            </a:r>
          </a:p>
          <a:p>
            <a:pPr lvl="1"/>
            <a:r>
              <a:rPr lang="en-US" dirty="0" smtClean="0"/>
              <a:t>Provide you guys with some possible information to supplement your lecture</a:t>
            </a:r>
          </a:p>
          <a:p>
            <a:pPr lvl="1"/>
            <a:r>
              <a:rPr lang="en-US" dirty="0" smtClean="0"/>
              <a:t>Provide some activities</a:t>
            </a:r>
          </a:p>
          <a:p>
            <a:pPr lvl="1"/>
            <a:r>
              <a:rPr lang="en-US" dirty="0" smtClean="0"/>
              <a:t>Some lesson plans</a:t>
            </a:r>
          </a:p>
          <a:p>
            <a:pPr lvl="1"/>
            <a:r>
              <a:rPr lang="en-US" dirty="0" smtClean="0"/>
              <a:t>And a few small projects</a:t>
            </a:r>
            <a:endParaRPr lang="en-US" dirty="0"/>
          </a:p>
        </p:txBody>
      </p:sp>
    </p:spTree>
    <p:extLst>
      <p:ext uri="{BB962C8B-B14F-4D97-AF65-F5344CB8AC3E}">
        <p14:creationId xmlns:p14="http://schemas.microsoft.com/office/powerpoint/2010/main" val="4308770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Deindividuation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2207377"/>
            <a:ext cx="9749347" cy="3932237"/>
          </a:xfrm>
        </p:spPr>
      </p:pic>
    </p:spTree>
    <p:extLst>
      <p:ext uri="{BB962C8B-B14F-4D97-AF65-F5344CB8AC3E}">
        <p14:creationId xmlns:p14="http://schemas.microsoft.com/office/powerpoint/2010/main" val="166511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Personality and Sports</a:t>
            </a:r>
            <a:endParaRPr lang="en-US" dirty="0"/>
          </a:p>
        </p:txBody>
      </p:sp>
      <p:sp>
        <p:nvSpPr>
          <p:cNvPr id="3" name="Content Placeholder 2"/>
          <p:cNvSpPr>
            <a:spLocks noGrp="1"/>
          </p:cNvSpPr>
          <p:nvPr>
            <p:ph idx="1"/>
          </p:nvPr>
        </p:nvSpPr>
        <p:spPr/>
        <p:txBody>
          <a:bodyPr/>
          <a:lstStyle/>
          <a:p>
            <a:r>
              <a:rPr lang="en-US" dirty="0" smtClean="0"/>
              <a:t>Internal and External Locus of Control- </a:t>
            </a:r>
            <a:r>
              <a:rPr lang="en-US" dirty="0" smtClean="0">
                <a:hlinkClick r:id="rId2" action="ppaction://hlinkfile"/>
              </a:rPr>
              <a:t>My Coach Sucks</a:t>
            </a:r>
            <a:endParaRPr lang="en-US" dirty="0" smtClean="0"/>
          </a:p>
          <a:p>
            <a:r>
              <a:rPr lang="en-US" dirty="0" smtClean="0"/>
              <a:t>Personality Inventories for Athletes</a:t>
            </a:r>
          </a:p>
          <a:p>
            <a:pPr lvl="1"/>
            <a:r>
              <a:rPr lang="en-US" dirty="0" smtClean="0"/>
              <a:t>TAP</a:t>
            </a:r>
          </a:p>
          <a:p>
            <a:pPr lvl="1"/>
            <a:r>
              <a:rPr lang="en-US" dirty="0"/>
              <a:t>The Winning Profile Athletic Instrument </a:t>
            </a:r>
            <a:endParaRPr lang="en-US" dirty="0" smtClean="0"/>
          </a:p>
          <a:p>
            <a:pPr lvl="1"/>
            <a:r>
              <a:rPr lang="en-US" b="1" dirty="0"/>
              <a:t>Athletic Motivation Inventory</a:t>
            </a:r>
            <a:endParaRPr lang="en-US" dirty="0" smtClean="0"/>
          </a:p>
        </p:txBody>
      </p:sp>
    </p:spTree>
    <p:extLst>
      <p:ext uri="{BB962C8B-B14F-4D97-AF65-F5344CB8AC3E}">
        <p14:creationId xmlns:p14="http://schemas.microsoft.com/office/powerpoint/2010/main" val="15623377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and Emotion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Intrinsic (pleasure of learning, pleasure of senses, surpass) Vs. Extrinsic- Does the type of motivation matter? </a:t>
            </a:r>
          </a:p>
          <a:p>
            <a:pPr lvl="1"/>
            <a:r>
              <a:rPr lang="en-US" dirty="0" smtClean="0"/>
              <a:t>Why goal setting so important</a:t>
            </a:r>
          </a:p>
          <a:p>
            <a:pPr lvl="1"/>
            <a:r>
              <a:rPr lang="en-US" dirty="0" smtClean="0"/>
              <a:t>Publicly vs. Privately Stated</a:t>
            </a:r>
          </a:p>
          <a:p>
            <a:r>
              <a:rPr lang="en-US" dirty="0" smtClean="0"/>
              <a:t>Arousal and Anxiety in Sport</a:t>
            </a:r>
          </a:p>
          <a:p>
            <a:r>
              <a:rPr lang="en-US" dirty="0" smtClean="0"/>
              <a:t>Two types of anxiety in Sports for coaches to know</a:t>
            </a:r>
          </a:p>
          <a:p>
            <a:pPr lvl="1"/>
            <a:r>
              <a:rPr lang="en-US" dirty="0" smtClean="0"/>
              <a:t>Somatic-sweaty palms, “butterflies”, nausea, </a:t>
            </a:r>
            <a:r>
              <a:rPr lang="en-US" dirty="0" err="1" smtClean="0"/>
              <a:t>ect</a:t>
            </a:r>
            <a:endParaRPr lang="en-US" dirty="0" smtClean="0"/>
          </a:p>
          <a:p>
            <a:pPr lvl="1"/>
            <a:r>
              <a:rPr lang="en-US" dirty="0" smtClean="0"/>
              <a:t>Cognitive-fear of failure, loss of self-esteem</a:t>
            </a:r>
          </a:p>
          <a:p>
            <a:pPr lvl="2"/>
            <a:r>
              <a:rPr lang="en-US" dirty="0" smtClean="0"/>
              <a:t>Catastrophe Theory-relationship with personality section, introverts and extroverts and levels of arousal, </a:t>
            </a:r>
            <a:r>
              <a:rPr lang="en-US" dirty="0" err="1" smtClean="0"/>
              <a:t>Eyesneck’s</a:t>
            </a:r>
            <a:r>
              <a:rPr lang="en-US" dirty="0" smtClean="0"/>
              <a:t> personality inventory </a:t>
            </a:r>
            <a:r>
              <a:rPr lang="en-US" dirty="0" smtClean="0">
                <a:hlinkClick r:id="rId2"/>
              </a:rPr>
              <a:t>Sport Competition Anxiety Test</a:t>
            </a:r>
            <a:endParaRPr lang="en-US" dirty="0" smtClean="0"/>
          </a:p>
          <a:p>
            <a:pPr lvl="2"/>
            <a:r>
              <a:rPr lang="en-US" dirty="0" smtClean="0"/>
              <a:t>Drive Theory-linear and proportional relationship between arousal and performance (not a good explanation)</a:t>
            </a:r>
          </a:p>
          <a:p>
            <a:pPr lvl="2"/>
            <a:r>
              <a:rPr lang="en-US" dirty="0" smtClean="0"/>
              <a:t>Inverted U Theory-peak, lowest level of arousal will begin in different areas for different sports</a:t>
            </a:r>
          </a:p>
          <a:p>
            <a:pPr lvl="2"/>
            <a:r>
              <a:rPr lang="en-US" dirty="0" smtClean="0"/>
              <a:t>Hardy’s Catastrophe Theory</a:t>
            </a:r>
          </a:p>
          <a:p>
            <a:pPr lvl="2"/>
            <a:r>
              <a:rPr lang="en-US" dirty="0" smtClean="0"/>
              <a:t>Jones and Swain Theory-Depends on the cognitive perception- does it facilitate or debilitate?</a:t>
            </a:r>
          </a:p>
          <a:p>
            <a:pPr lvl="2"/>
            <a:endParaRPr lang="en-US" dirty="0" smtClean="0"/>
          </a:p>
          <a:p>
            <a:endParaRPr lang="en-US" dirty="0"/>
          </a:p>
        </p:txBody>
      </p:sp>
    </p:spTree>
    <p:extLst>
      <p:ext uri="{BB962C8B-B14F-4D97-AF65-F5344CB8AC3E}">
        <p14:creationId xmlns:p14="http://schemas.microsoft.com/office/powerpoint/2010/main" val="19804567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Concussions</a:t>
            </a:r>
            <a:r>
              <a:rPr lang="en-US" dirty="0"/>
              <a:t> </a:t>
            </a:r>
            <a:r>
              <a:rPr lang="en-US" dirty="0" smtClean="0"/>
              <a:t>and Perspectives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National Center for Biotechnical Information- Great Resource for Scientific Articles on Brain Trauma </a:t>
            </a:r>
          </a:p>
          <a:p>
            <a:r>
              <a:rPr lang="en-US" dirty="0" smtClean="0"/>
              <a:t>6 Perspectives on the ‘Crazy Celebrity”</a:t>
            </a:r>
          </a:p>
          <a:p>
            <a:pPr lvl="1"/>
            <a:r>
              <a:rPr lang="en-US" dirty="0" smtClean="0"/>
              <a:t>Chris Henry-Speeding, Marijuana</a:t>
            </a:r>
            <a:r>
              <a:rPr lang="en-US" smtClean="0"/>
              <a:t>, “Embarrassment </a:t>
            </a:r>
            <a:r>
              <a:rPr lang="en-US" dirty="0" smtClean="0"/>
              <a:t>to program”, drinking with underage girls, on and on</a:t>
            </a:r>
          </a:p>
          <a:p>
            <a:r>
              <a:rPr lang="en-US" b="1" dirty="0"/>
              <a:t>Chronic traumatic </a:t>
            </a:r>
            <a:r>
              <a:rPr lang="en-US" b="1" dirty="0" smtClean="0"/>
              <a:t>encephalopathy or  “punch drunk”- biological cause, aggression, memory loss, dementia, confusion (</a:t>
            </a:r>
            <a:r>
              <a:rPr lang="en-US" b="1" dirty="0" err="1" smtClean="0"/>
              <a:t>Romonowski</a:t>
            </a:r>
            <a:r>
              <a:rPr lang="en-US" b="1" dirty="0" smtClean="0"/>
              <a:t>, Favre, Dorsett), </a:t>
            </a:r>
          </a:p>
          <a:p>
            <a:r>
              <a:rPr lang="en-US" b="1" dirty="0" smtClean="0"/>
              <a:t>21 year Old Owen Thomas- University of Penn</a:t>
            </a:r>
          </a:p>
          <a:p>
            <a:r>
              <a:rPr lang="en-US" b="1" dirty="0" smtClean="0"/>
              <a:t>Junior </a:t>
            </a:r>
            <a:r>
              <a:rPr lang="en-US" b="1" dirty="0" err="1" smtClean="0"/>
              <a:t>Seau</a:t>
            </a:r>
            <a:endParaRPr lang="en-US" b="1" dirty="0" smtClean="0"/>
          </a:p>
          <a:p>
            <a:r>
              <a:rPr lang="en-US" b="1" dirty="0" smtClean="0"/>
              <a:t>Chris Benoit</a:t>
            </a:r>
          </a:p>
          <a:p>
            <a:r>
              <a:rPr lang="en-US" b="1" dirty="0" smtClean="0"/>
              <a:t>Athletes are now donating brains upon death, Pat </a:t>
            </a:r>
            <a:r>
              <a:rPr lang="en-US" b="1" dirty="0" err="1" smtClean="0"/>
              <a:t>LaFonataine</a:t>
            </a:r>
            <a:r>
              <a:rPr lang="en-US" b="1" dirty="0" smtClean="0"/>
              <a:t>, Ted Johnson, tons of wrestlers</a:t>
            </a:r>
          </a:p>
          <a:p>
            <a:pPr marL="0" indent="0">
              <a:buNone/>
            </a:pPr>
            <a:r>
              <a:rPr lang="en-US" dirty="0"/>
              <a:t> </a:t>
            </a:r>
            <a:r>
              <a:rPr lang="en-US" dirty="0" smtClean="0"/>
              <a:t>Suicide and link (not cause) with concussions in football (and military)</a:t>
            </a:r>
          </a:p>
          <a:p>
            <a:r>
              <a:rPr lang="en-US" dirty="0" smtClean="0"/>
              <a:t>Concussions linked with severe depression, but so is retirement….14% compared with NFL retirees- So is the depression cognitive or biological, both, good discussion for the perspective sections.</a:t>
            </a:r>
          </a:p>
          <a:p>
            <a:pPr lvl="2"/>
            <a:endParaRPr lang="en-US" dirty="0"/>
          </a:p>
        </p:txBody>
      </p:sp>
    </p:spTree>
    <p:extLst>
      <p:ext uri="{BB962C8B-B14F-4D97-AF65-F5344CB8AC3E}">
        <p14:creationId xmlns:p14="http://schemas.microsoft.com/office/powerpoint/2010/main" val="84885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Research Methods and Statistics</a:t>
            </a:r>
            <a:endParaRPr lang="en-US" dirty="0"/>
          </a:p>
        </p:txBody>
      </p:sp>
      <p:sp>
        <p:nvSpPr>
          <p:cNvPr id="3" name="Content Placeholder 2"/>
          <p:cNvSpPr>
            <a:spLocks noGrp="1"/>
          </p:cNvSpPr>
          <p:nvPr>
            <p:ph idx="1"/>
          </p:nvPr>
        </p:nvSpPr>
        <p:spPr>
          <a:xfrm>
            <a:off x="1511121" y="1410887"/>
            <a:ext cx="4339107" cy="5409670"/>
          </a:xfrm>
        </p:spPr>
        <p:txBody>
          <a:bodyPr>
            <a:normAutofit fontScale="92500" lnSpcReduction="10000"/>
          </a:bodyPr>
          <a:lstStyle/>
          <a:p>
            <a:r>
              <a:rPr lang="en-US" dirty="0" smtClean="0"/>
              <a:t>What has happened to the .400 hitter in baseball?</a:t>
            </a:r>
          </a:p>
          <a:p>
            <a:pPr lvl="1"/>
            <a:r>
              <a:rPr lang="en-US" dirty="0" smtClean="0"/>
              <a:t>What has changed in baseball since Ted Williams hits .406 in 1941</a:t>
            </a:r>
          </a:p>
          <a:p>
            <a:pPr lvl="2"/>
            <a:r>
              <a:rPr lang="en-US" dirty="0" smtClean="0"/>
              <a:t>Night Baseball (split stats/correlations)</a:t>
            </a:r>
          </a:p>
          <a:p>
            <a:pPr lvl="2"/>
            <a:r>
              <a:rPr lang="en-US" dirty="0" smtClean="0"/>
              <a:t>Mounds are higher (1968)</a:t>
            </a:r>
          </a:p>
          <a:p>
            <a:pPr lvl="2"/>
            <a:r>
              <a:rPr lang="en-US" dirty="0" smtClean="0"/>
              <a:t>Dimensions of ballparks</a:t>
            </a:r>
          </a:p>
          <a:p>
            <a:pPr lvl="2"/>
            <a:r>
              <a:rPr lang="en-US" dirty="0" smtClean="0"/>
              <a:t>Introduction of African-American players in 40’s</a:t>
            </a:r>
          </a:p>
          <a:p>
            <a:pPr lvl="2"/>
            <a:r>
              <a:rPr lang="en-US" dirty="0" smtClean="0"/>
              <a:t>Introduction of Latin players 1950’s</a:t>
            </a:r>
          </a:p>
          <a:p>
            <a:pPr lvl="2"/>
            <a:r>
              <a:rPr lang="en-US" dirty="0" smtClean="0"/>
              <a:t>Extensive travel schedule</a:t>
            </a:r>
          </a:p>
          <a:p>
            <a:pPr lvl="2"/>
            <a:r>
              <a:rPr lang="en-US" dirty="0" smtClean="0"/>
              <a:t>More games (would ted </a:t>
            </a:r>
            <a:r>
              <a:rPr lang="en-US" smtClean="0"/>
              <a:t>Williams kept .400)</a:t>
            </a:r>
            <a:endParaRPr lang="en-US" dirty="0" smtClean="0"/>
          </a:p>
          <a:p>
            <a:pPr lvl="2"/>
            <a:r>
              <a:rPr lang="en-US" dirty="0" smtClean="0"/>
              <a:t>Canadian Maple bats</a:t>
            </a:r>
          </a:p>
          <a:p>
            <a:pPr lvl="2"/>
            <a:r>
              <a:rPr lang="en-US" dirty="0" smtClean="0"/>
              <a:t>Media Pressure</a:t>
            </a:r>
          </a:p>
          <a:p>
            <a:pPr lvl="2"/>
            <a:r>
              <a:rPr lang="en-US" dirty="0" smtClean="0"/>
              <a:t>Strike Zones in the 90’s</a:t>
            </a:r>
          </a:p>
          <a:p>
            <a:pPr lvl="2"/>
            <a:r>
              <a:rPr lang="en-US" dirty="0" smtClean="0"/>
              <a:t>Performance Enhancing Drugs</a:t>
            </a:r>
          </a:p>
          <a:p>
            <a:pPr lvl="2"/>
            <a:r>
              <a:rPr lang="en-US" dirty="0" smtClean="0"/>
              <a:t>lower end batting averages may be higher because of the DH rule.</a:t>
            </a:r>
          </a:p>
          <a:p>
            <a:pPr lvl="2"/>
            <a:r>
              <a:rPr lang="en-US" dirty="0" smtClean="0"/>
              <a:t>Specialty Pitching-but with more teams is pitching diluted</a:t>
            </a:r>
          </a:p>
          <a:p>
            <a:pPr lvl="2"/>
            <a:r>
              <a:rPr lang="en-US" dirty="0" smtClean="0"/>
              <a:t>Or is just overall a better athlete at every position?</a:t>
            </a:r>
          </a:p>
          <a:p>
            <a:pPr lvl="2"/>
            <a:endParaRPr lang="en-US" dirty="0" smtClean="0"/>
          </a:p>
          <a:p>
            <a:pPr lvl="2"/>
            <a:endParaRPr lang="en-US" dirty="0" smtClean="0"/>
          </a:p>
        </p:txBody>
      </p:sp>
      <p:sp>
        <p:nvSpPr>
          <p:cNvPr id="8" name="TextBox 7"/>
          <p:cNvSpPr txBox="1"/>
          <p:nvPr/>
        </p:nvSpPr>
        <p:spPr>
          <a:xfrm>
            <a:off x="5850228" y="1570680"/>
            <a:ext cx="3863662" cy="4708981"/>
          </a:xfrm>
          <a:prstGeom prst="rect">
            <a:avLst/>
          </a:prstGeom>
          <a:noFill/>
        </p:spPr>
        <p:txBody>
          <a:bodyPr wrap="square" rtlCol="0">
            <a:spAutoFit/>
          </a:bodyPr>
          <a:lstStyle/>
          <a:p>
            <a:r>
              <a:rPr lang="en-US" sz="2800" dirty="0" smtClean="0"/>
              <a:t>What has not changed since the last .400 hitter?</a:t>
            </a:r>
          </a:p>
          <a:p>
            <a:pPr marL="285750" indent="-285750">
              <a:buFont typeface="Arial" panose="020B0604020202020204" pitchFamily="34" charset="0"/>
              <a:buChar char="•"/>
            </a:pPr>
            <a:r>
              <a:rPr lang="en-US" dirty="0" smtClean="0"/>
              <a:t>The rules-most sports have seen major rule changes that have essentially changed the games making in difficult to compare eras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The mean (average) has stayed incredibly close to .260, some years it deviates slightly, but consistently within a few points either way.</a:t>
            </a:r>
          </a:p>
          <a:p>
            <a:endParaRPr lang="en-US" dirty="0" smtClean="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3890" y="2971404"/>
            <a:ext cx="2201214" cy="3036157"/>
          </a:xfrm>
          <a:prstGeom prst="rect">
            <a:avLst/>
          </a:prstGeom>
          <a:scene3d>
            <a:camera prst="orthographicFront"/>
            <a:lightRig rig="threePt" dir="t"/>
          </a:scene3d>
          <a:sp3d>
            <a:bevelT/>
          </a:sp3d>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656" y="4121834"/>
            <a:ext cx="1655749" cy="2423048"/>
          </a:xfrm>
          <a:prstGeom prst="rect">
            <a:avLst/>
          </a:prstGeom>
          <a:scene3d>
            <a:camera prst="orthographicFront"/>
            <a:lightRig rig="threePt" dir="t"/>
          </a:scene3d>
          <a:sp3d>
            <a:bevelT w="139700" h="139700" prst="divot"/>
            <a:bevelB w="101600" prst="riblet"/>
          </a:sp3d>
        </p:spPr>
      </p:pic>
    </p:spTree>
    <p:extLst>
      <p:ext uri="{BB962C8B-B14F-4D97-AF65-F5344CB8AC3E}">
        <p14:creationId xmlns:p14="http://schemas.microsoft.com/office/powerpoint/2010/main" val="3119174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
                                            <p:txEl>
                                              <p:pRg st="0" end="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
                                            <p:txEl>
                                              <p:pRg st="1" end="1"/>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3175" y="1556994"/>
            <a:ext cx="5104228" cy="1371600"/>
          </a:xfrm>
        </p:spPr>
        <p:txBody>
          <a:bodyPr>
            <a:normAutofit fontScale="90000"/>
          </a:bodyPr>
          <a:lstStyle/>
          <a:p>
            <a:r>
              <a:rPr lang="en-US" dirty="0" smtClean="0"/>
              <a:t>Here is chart from Gould’s book which shows the shrinking Standard Deviation since 1890’s.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 y="367449"/>
            <a:ext cx="6077243" cy="6160596"/>
          </a:xfrm>
        </p:spPr>
      </p:pic>
    </p:spTree>
    <p:extLst>
      <p:ext uri="{BB962C8B-B14F-4D97-AF65-F5344CB8AC3E}">
        <p14:creationId xmlns:p14="http://schemas.microsoft.com/office/powerpoint/2010/main" val="39062391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Ted Williams-Standard Dev. </a:t>
            </a:r>
            <a:r>
              <a:rPr lang="en-US" dirty="0" err="1" smtClean="0"/>
              <a:t>Approx</a:t>
            </a:r>
            <a:r>
              <a:rPr lang="en-US" dirty="0" smtClean="0"/>
              <a:t> .40</a:t>
            </a:r>
            <a:endParaRPr lang="en-US" dirty="0"/>
          </a:p>
        </p:txBody>
      </p:sp>
      <p:cxnSp>
        <p:nvCxnSpPr>
          <p:cNvPr id="9" name="Straight Connector 8"/>
          <p:cNvCxnSpPr/>
          <p:nvPr/>
        </p:nvCxnSpPr>
        <p:spPr>
          <a:xfrm>
            <a:off x="1012874" y="5753686"/>
            <a:ext cx="10185009" cy="14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5950634" y="2419643"/>
            <a:ext cx="14068" cy="3348111"/>
          </a:xfrm>
          <a:prstGeom prst="line">
            <a:avLst/>
          </a:prstGeom>
        </p:spPr>
        <p:style>
          <a:lnRef idx="1">
            <a:schemeClr val="accent1"/>
          </a:lnRef>
          <a:fillRef idx="0">
            <a:schemeClr val="accent1"/>
          </a:fillRef>
          <a:effectRef idx="0">
            <a:schemeClr val="accent1"/>
          </a:effectRef>
          <a:fontRef idx="minor">
            <a:schemeClr val="tx1"/>
          </a:fontRef>
        </p:style>
      </p:cxnSp>
      <p:sp>
        <p:nvSpPr>
          <p:cNvPr id="14" name="Freeform 13"/>
          <p:cNvSpPr/>
          <p:nvPr/>
        </p:nvSpPr>
        <p:spPr>
          <a:xfrm>
            <a:off x="1111348" y="2827507"/>
            <a:ext cx="10188194" cy="2805217"/>
          </a:xfrm>
          <a:custGeom>
            <a:avLst/>
            <a:gdLst>
              <a:gd name="connsiteX0" fmla="*/ 0 w 10188194"/>
              <a:gd name="connsiteY0" fmla="*/ 2616690 h 2805217"/>
              <a:gd name="connsiteX1" fmla="*/ 2813538 w 10188194"/>
              <a:gd name="connsiteY1" fmla="*/ 2532284 h 2805217"/>
              <a:gd name="connsiteX2" fmla="*/ 4881489 w 10188194"/>
              <a:gd name="connsiteY2" fmla="*/ 99 h 2805217"/>
              <a:gd name="connsiteX3" fmla="*/ 7019778 w 10188194"/>
              <a:gd name="connsiteY3" fmla="*/ 2433810 h 2805217"/>
              <a:gd name="connsiteX4" fmla="*/ 9973994 w 10188194"/>
              <a:gd name="connsiteY4" fmla="*/ 2546351 h 2805217"/>
              <a:gd name="connsiteX5" fmla="*/ 9959926 w 10188194"/>
              <a:gd name="connsiteY5" fmla="*/ 2546351 h 2805217"/>
              <a:gd name="connsiteX6" fmla="*/ 9988061 w 10188194"/>
              <a:gd name="connsiteY6" fmla="*/ 2546351 h 2805217"/>
              <a:gd name="connsiteX7" fmla="*/ 9959926 w 10188194"/>
              <a:gd name="connsiteY7" fmla="*/ 2574487 h 2805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88194" h="2805217">
                <a:moveTo>
                  <a:pt x="0" y="2616690"/>
                </a:moveTo>
                <a:cubicBezTo>
                  <a:pt x="999978" y="2792536"/>
                  <a:pt x="1999957" y="2968383"/>
                  <a:pt x="2813538" y="2532284"/>
                </a:cubicBezTo>
                <a:cubicBezTo>
                  <a:pt x="3627120" y="2096185"/>
                  <a:pt x="4180449" y="16511"/>
                  <a:pt x="4881489" y="99"/>
                </a:cubicBezTo>
                <a:cubicBezTo>
                  <a:pt x="5582529" y="-16313"/>
                  <a:pt x="6171027" y="2009435"/>
                  <a:pt x="7019778" y="2433810"/>
                </a:cubicBezTo>
                <a:cubicBezTo>
                  <a:pt x="7868529" y="2858185"/>
                  <a:pt x="9483969" y="2527594"/>
                  <a:pt x="9973994" y="2546351"/>
                </a:cubicBezTo>
                <a:cubicBezTo>
                  <a:pt x="10464019" y="2565108"/>
                  <a:pt x="9959926" y="2546351"/>
                  <a:pt x="9959926" y="2546351"/>
                </a:cubicBezTo>
                <a:cubicBezTo>
                  <a:pt x="9962270" y="2546351"/>
                  <a:pt x="9988061" y="2541662"/>
                  <a:pt x="9988061" y="2546351"/>
                </a:cubicBezTo>
                <a:cubicBezTo>
                  <a:pt x="9988061" y="2551040"/>
                  <a:pt x="9973993" y="2562763"/>
                  <a:pt x="9959926" y="257448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p:cNvCxnSpPr/>
          <p:nvPr/>
        </p:nvCxnSpPr>
        <p:spPr>
          <a:xfrm flipH="1">
            <a:off x="4365938" y="3168203"/>
            <a:ext cx="25758" cy="2866837"/>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7379594" y="2987899"/>
            <a:ext cx="64395" cy="304714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781837" y="3734873"/>
            <a:ext cx="25757" cy="23001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9066727" y="3477296"/>
            <a:ext cx="51515" cy="25577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1661375" y="3915177"/>
            <a:ext cx="12879" cy="222804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0264462" y="4056845"/>
            <a:ext cx="51515" cy="1978195"/>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flipH="1">
            <a:off x="5870619" y="2115571"/>
            <a:ext cx="470145" cy="369332"/>
          </a:xfrm>
          <a:prstGeom prst="rect">
            <a:avLst/>
          </a:prstGeom>
          <a:noFill/>
        </p:spPr>
        <p:txBody>
          <a:bodyPr wrap="square" rtlCol="0">
            <a:spAutoFit/>
          </a:bodyPr>
          <a:lstStyle/>
          <a:p>
            <a:endParaRPr lang="en-US" dirty="0"/>
          </a:p>
        </p:txBody>
      </p:sp>
      <p:sp>
        <p:nvSpPr>
          <p:cNvPr id="22" name="TextBox 21"/>
          <p:cNvSpPr txBox="1"/>
          <p:nvPr/>
        </p:nvSpPr>
        <p:spPr>
          <a:xfrm flipH="1">
            <a:off x="5671887" y="2077030"/>
            <a:ext cx="668877" cy="369332"/>
          </a:xfrm>
          <a:prstGeom prst="rect">
            <a:avLst/>
          </a:prstGeom>
          <a:noFill/>
        </p:spPr>
        <p:txBody>
          <a:bodyPr wrap="square" rtlCol="0">
            <a:spAutoFit/>
          </a:bodyPr>
          <a:lstStyle/>
          <a:p>
            <a:r>
              <a:rPr lang="en-US" dirty="0" smtClean="0"/>
              <a:t>.260</a:t>
            </a:r>
            <a:endParaRPr lang="en-US" dirty="0"/>
          </a:p>
        </p:txBody>
      </p:sp>
      <p:sp>
        <p:nvSpPr>
          <p:cNvPr id="23" name="TextBox 22"/>
          <p:cNvSpPr txBox="1"/>
          <p:nvPr/>
        </p:nvSpPr>
        <p:spPr>
          <a:xfrm flipH="1">
            <a:off x="6175418" y="2268930"/>
            <a:ext cx="79718" cy="520773"/>
          </a:xfrm>
          <a:prstGeom prst="rect">
            <a:avLst/>
          </a:prstGeom>
          <a:noFill/>
        </p:spPr>
        <p:txBody>
          <a:bodyPr wrap="square" rtlCol="0">
            <a:spAutoFit/>
          </a:bodyPr>
          <a:lstStyle/>
          <a:p>
            <a:endParaRPr lang="en-US" dirty="0"/>
          </a:p>
        </p:txBody>
      </p:sp>
      <p:sp>
        <p:nvSpPr>
          <p:cNvPr id="25" name="TextBox 24"/>
          <p:cNvSpPr txBox="1"/>
          <p:nvPr/>
        </p:nvSpPr>
        <p:spPr>
          <a:xfrm flipH="1">
            <a:off x="6480219" y="2725171"/>
            <a:ext cx="470145" cy="369332"/>
          </a:xfrm>
          <a:prstGeom prst="rect">
            <a:avLst/>
          </a:prstGeom>
          <a:noFill/>
        </p:spPr>
        <p:txBody>
          <a:bodyPr wrap="square" rtlCol="0">
            <a:spAutoFit/>
          </a:bodyPr>
          <a:lstStyle/>
          <a:p>
            <a:endParaRPr lang="en-US" dirty="0"/>
          </a:p>
        </p:txBody>
      </p:sp>
      <p:sp>
        <p:nvSpPr>
          <p:cNvPr id="26" name="TextBox 25"/>
          <p:cNvSpPr txBox="1"/>
          <p:nvPr/>
        </p:nvSpPr>
        <p:spPr>
          <a:xfrm flipH="1">
            <a:off x="6632619" y="2877571"/>
            <a:ext cx="470145" cy="369332"/>
          </a:xfrm>
          <a:prstGeom prst="rect">
            <a:avLst/>
          </a:prstGeom>
          <a:noFill/>
        </p:spPr>
        <p:txBody>
          <a:bodyPr wrap="square" rtlCol="0">
            <a:spAutoFit/>
          </a:bodyPr>
          <a:lstStyle/>
          <a:p>
            <a:endParaRPr lang="en-US" dirty="0"/>
          </a:p>
        </p:txBody>
      </p:sp>
      <p:sp>
        <p:nvSpPr>
          <p:cNvPr id="29" name="TextBox 28"/>
          <p:cNvSpPr txBox="1"/>
          <p:nvPr/>
        </p:nvSpPr>
        <p:spPr>
          <a:xfrm>
            <a:off x="6950364" y="2484903"/>
            <a:ext cx="633507" cy="369332"/>
          </a:xfrm>
          <a:prstGeom prst="rect">
            <a:avLst/>
          </a:prstGeom>
          <a:noFill/>
        </p:spPr>
        <p:txBody>
          <a:bodyPr wrap="none" rtlCol="0">
            <a:spAutoFit/>
          </a:bodyPr>
          <a:lstStyle/>
          <a:p>
            <a:r>
              <a:rPr lang="en-US" dirty="0" smtClean="0"/>
              <a:t>.300</a:t>
            </a:r>
            <a:endParaRPr lang="en-US" dirty="0"/>
          </a:p>
        </p:txBody>
      </p:sp>
      <p:sp>
        <p:nvSpPr>
          <p:cNvPr id="30" name="TextBox 29"/>
          <p:cNvSpPr txBox="1"/>
          <p:nvPr/>
        </p:nvSpPr>
        <p:spPr>
          <a:xfrm>
            <a:off x="8757634" y="2588654"/>
            <a:ext cx="633507" cy="369332"/>
          </a:xfrm>
          <a:prstGeom prst="rect">
            <a:avLst/>
          </a:prstGeom>
          <a:noFill/>
        </p:spPr>
        <p:txBody>
          <a:bodyPr wrap="none" rtlCol="0">
            <a:spAutoFit/>
          </a:bodyPr>
          <a:lstStyle/>
          <a:p>
            <a:r>
              <a:rPr lang="en-US" dirty="0" smtClean="0"/>
              <a:t>.340</a:t>
            </a:r>
            <a:endParaRPr lang="en-US" dirty="0"/>
          </a:p>
        </p:txBody>
      </p:sp>
      <p:sp>
        <p:nvSpPr>
          <p:cNvPr id="32" name="TextBox 31"/>
          <p:cNvSpPr txBox="1"/>
          <p:nvPr/>
        </p:nvSpPr>
        <p:spPr>
          <a:xfrm>
            <a:off x="9950208" y="3312043"/>
            <a:ext cx="674862" cy="369332"/>
          </a:xfrm>
          <a:prstGeom prst="rect">
            <a:avLst/>
          </a:prstGeom>
          <a:noFill/>
        </p:spPr>
        <p:txBody>
          <a:bodyPr wrap="square" rtlCol="0">
            <a:spAutoFit/>
          </a:bodyPr>
          <a:lstStyle/>
          <a:p>
            <a:r>
              <a:rPr lang="en-US" dirty="0" smtClean="0"/>
              <a:t>.380</a:t>
            </a:r>
            <a:endParaRPr lang="en-US" dirty="0"/>
          </a:p>
        </p:txBody>
      </p:sp>
    </p:spTree>
    <p:extLst>
      <p:ext uri="{BB962C8B-B14F-4D97-AF65-F5344CB8AC3E}">
        <p14:creationId xmlns:p14="http://schemas.microsoft.com/office/powerpoint/2010/main" val="2464972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George Brett-Approx. .35</a:t>
            </a:r>
            <a:endParaRPr lang="en-US" dirty="0"/>
          </a:p>
        </p:txBody>
      </p:sp>
      <p:sp>
        <p:nvSpPr>
          <p:cNvPr id="3" name="Content Placeholder 2"/>
          <p:cNvSpPr>
            <a:spLocks noGrp="1"/>
          </p:cNvSpPr>
          <p:nvPr>
            <p:ph idx="1"/>
          </p:nvPr>
        </p:nvSpPr>
        <p:spPr/>
        <p:txBody>
          <a:bodyPr/>
          <a:lstStyle/>
          <a:p>
            <a:r>
              <a:rPr lang="en-US" dirty="0" smtClean="0"/>
              <a:t> </a:t>
            </a:r>
            <a:endParaRPr lang="en-US" dirty="0"/>
          </a:p>
        </p:txBody>
      </p:sp>
      <p:cxnSp>
        <p:nvCxnSpPr>
          <p:cNvPr id="4" name="Straight Connector 3"/>
          <p:cNvCxnSpPr/>
          <p:nvPr/>
        </p:nvCxnSpPr>
        <p:spPr>
          <a:xfrm>
            <a:off x="1012874" y="5753686"/>
            <a:ext cx="10185009" cy="14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5950634" y="2419643"/>
            <a:ext cx="14068" cy="3348111"/>
          </a:xfrm>
          <a:prstGeom prst="line">
            <a:avLst/>
          </a:prstGeom>
        </p:spPr>
        <p:style>
          <a:lnRef idx="1">
            <a:schemeClr val="accent1"/>
          </a:lnRef>
          <a:fillRef idx="0">
            <a:schemeClr val="accent1"/>
          </a:fillRef>
          <a:effectRef idx="0">
            <a:schemeClr val="accent1"/>
          </a:effectRef>
          <a:fontRef idx="minor">
            <a:schemeClr val="tx1"/>
          </a:fontRef>
        </p:style>
      </p:cxnSp>
      <p:sp>
        <p:nvSpPr>
          <p:cNvPr id="6" name="Freeform 5"/>
          <p:cNvSpPr/>
          <p:nvPr/>
        </p:nvSpPr>
        <p:spPr>
          <a:xfrm>
            <a:off x="1111348" y="2827507"/>
            <a:ext cx="10188194" cy="2805217"/>
          </a:xfrm>
          <a:custGeom>
            <a:avLst/>
            <a:gdLst>
              <a:gd name="connsiteX0" fmla="*/ 0 w 10188194"/>
              <a:gd name="connsiteY0" fmla="*/ 2616690 h 2805217"/>
              <a:gd name="connsiteX1" fmla="*/ 2813538 w 10188194"/>
              <a:gd name="connsiteY1" fmla="*/ 2532284 h 2805217"/>
              <a:gd name="connsiteX2" fmla="*/ 4881489 w 10188194"/>
              <a:gd name="connsiteY2" fmla="*/ 99 h 2805217"/>
              <a:gd name="connsiteX3" fmla="*/ 7019778 w 10188194"/>
              <a:gd name="connsiteY3" fmla="*/ 2433810 h 2805217"/>
              <a:gd name="connsiteX4" fmla="*/ 9973994 w 10188194"/>
              <a:gd name="connsiteY4" fmla="*/ 2546351 h 2805217"/>
              <a:gd name="connsiteX5" fmla="*/ 9959926 w 10188194"/>
              <a:gd name="connsiteY5" fmla="*/ 2546351 h 2805217"/>
              <a:gd name="connsiteX6" fmla="*/ 9988061 w 10188194"/>
              <a:gd name="connsiteY6" fmla="*/ 2546351 h 2805217"/>
              <a:gd name="connsiteX7" fmla="*/ 9959926 w 10188194"/>
              <a:gd name="connsiteY7" fmla="*/ 2574487 h 2805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88194" h="2805217">
                <a:moveTo>
                  <a:pt x="0" y="2616690"/>
                </a:moveTo>
                <a:cubicBezTo>
                  <a:pt x="999978" y="2792536"/>
                  <a:pt x="1999957" y="2968383"/>
                  <a:pt x="2813538" y="2532284"/>
                </a:cubicBezTo>
                <a:cubicBezTo>
                  <a:pt x="3627120" y="2096185"/>
                  <a:pt x="4180449" y="16511"/>
                  <a:pt x="4881489" y="99"/>
                </a:cubicBezTo>
                <a:cubicBezTo>
                  <a:pt x="5582529" y="-16313"/>
                  <a:pt x="6171027" y="2009435"/>
                  <a:pt x="7019778" y="2433810"/>
                </a:cubicBezTo>
                <a:cubicBezTo>
                  <a:pt x="7868529" y="2858185"/>
                  <a:pt x="9483969" y="2527594"/>
                  <a:pt x="9973994" y="2546351"/>
                </a:cubicBezTo>
                <a:cubicBezTo>
                  <a:pt x="10464019" y="2565108"/>
                  <a:pt x="9959926" y="2546351"/>
                  <a:pt x="9959926" y="2546351"/>
                </a:cubicBezTo>
                <a:cubicBezTo>
                  <a:pt x="9962270" y="2546351"/>
                  <a:pt x="9988061" y="2541662"/>
                  <a:pt x="9988061" y="2546351"/>
                </a:cubicBezTo>
                <a:cubicBezTo>
                  <a:pt x="9988061" y="2551040"/>
                  <a:pt x="9973993" y="2562763"/>
                  <a:pt x="9959926" y="257448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731099" y="2419643"/>
            <a:ext cx="682580" cy="369332"/>
          </a:xfrm>
          <a:prstGeom prst="rect">
            <a:avLst/>
          </a:prstGeom>
          <a:noFill/>
        </p:spPr>
        <p:txBody>
          <a:bodyPr wrap="square" rtlCol="0">
            <a:spAutoFit/>
          </a:bodyPr>
          <a:lstStyle/>
          <a:p>
            <a:r>
              <a:rPr lang="en-US" dirty="0" smtClean="0"/>
              <a:t>.260</a:t>
            </a:r>
            <a:endParaRPr lang="en-US" dirty="0"/>
          </a:p>
        </p:txBody>
      </p:sp>
      <p:cxnSp>
        <p:nvCxnSpPr>
          <p:cNvPr id="9" name="Straight Connector 8"/>
          <p:cNvCxnSpPr/>
          <p:nvPr/>
        </p:nvCxnSpPr>
        <p:spPr>
          <a:xfrm>
            <a:off x="6864439" y="2788975"/>
            <a:ext cx="25758" cy="31481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049296" y="3065172"/>
            <a:ext cx="38636" cy="29698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9234152" y="3464417"/>
            <a:ext cx="0" cy="2570623"/>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03831" y="2419643"/>
            <a:ext cx="631065" cy="369332"/>
          </a:xfrm>
          <a:prstGeom prst="rect">
            <a:avLst/>
          </a:prstGeom>
          <a:noFill/>
        </p:spPr>
        <p:txBody>
          <a:bodyPr wrap="square" rtlCol="0">
            <a:spAutoFit/>
          </a:bodyPr>
          <a:lstStyle/>
          <a:p>
            <a:r>
              <a:rPr lang="en-US" dirty="0" smtClean="0"/>
              <a:t>.295</a:t>
            </a:r>
            <a:endParaRPr lang="en-US" dirty="0"/>
          </a:p>
        </p:txBody>
      </p:sp>
      <p:sp>
        <p:nvSpPr>
          <p:cNvPr id="15" name="TextBox 14"/>
          <p:cNvSpPr txBox="1"/>
          <p:nvPr/>
        </p:nvSpPr>
        <p:spPr>
          <a:xfrm>
            <a:off x="7789934" y="2827507"/>
            <a:ext cx="761638" cy="369332"/>
          </a:xfrm>
          <a:prstGeom prst="rect">
            <a:avLst/>
          </a:prstGeom>
          <a:noFill/>
        </p:spPr>
        <p:txBody>
          <a:bodyPr wrap="square" rtlCol="0">
            <a:spAutoFit/>
          </a:bodyPr>
          <a:lstStyle/>
          <a:p>
            <a:r>
              <a:rPr lang="en-US" dirty="0" smtClean="0"/>
              <a:t>.330</a:t>
            </a:r>
            <a:endParaRPr lang="en-US" dirty="0"/>
          </a:p>
        </p:txBody>
      </p:sp>
      <p:sp>
        <p:nvSpPr>
          <p:cNvPr id="16" name="TextBox 15"/>
          <p:cNvSpPr txBox="1"/>
          <p:nvPr/>
        </p:nvSpPr>
        <p:spPr>
          <a:xfrm>
            <a:off x="9015211" y="3196839"/>
            <a:ext cx="695460" cy="369332"/>
          </a:xfrm>
          <a:prstGeom prst="rect">
            <a:avLst/>
          </a:prstGeom>
          <a:noFill/>
        </p:spPr>
        <p:txBody>
          <a:bodyPr wrap="square" rtlCol="0">
            <a:spAutoFit/>
          </a:bodyPr>
          <a:lstStyle/>
          <a:p>
            <a:r>
              <a:rPr lang="en-US" dirty="0" smtClean="0"/>
              <a:t>365</a:t>
            </a:r>
            <a:endParaRPr lang="en-US" dirty="0"/>
          </a:p>
        </p:txBody>
      </p:sp>
    </p:spTree>
    <p:extLst>
      <p:ext uri="{BB962C8B-B14F-4D97-AF65-F5344CB8AC3E}">
        <p14:creationId xmlns:p14="http://schemas.microsoft.com/office/powerpoint/2010/main" val="37270944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about the Free Throw?</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36476" y="2269488"/>
            <a:ext cx="10319047" cy="369342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534200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Research and Worksheet Ideas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hlinkClick r:id="rId2"/>
              </a:rPr>
              <a:t>Homerun Trot Time -David Ortiz</a:t>
            </a:r>
            <a:endParaRPr lang="en-US" dirty="0" smtClean="0"/>
          </a:p>
          <a:p>
            <a:r>
              <a:rPr lang="en-US" dirty="0" smtClean="0">
                <a:hlinkClick r:id="rId3"/>
              </a:rPr>
              <a:t>Homerun Trot Time- David Dietrich</a:t>
            </a:r>
            <a:endParaRPr lang="en-US" dirty="0" smtClean="0"/>
          </a:p>
          <a:p>
            <a:r>
              <a:rPr lang="en-US" dirty="0" smtClean="0">
                <a:hlinkClick r:id="rId4"/>
              </a:rPr>
              <a:t>Trot Times</a:t>
            </a:r>
            <a:endParaRPr lang="en-US" dirty="0" smtClean="0"/>
          </a:p>
          <a:p>
            <a:r>
              <a:rPr lang="en-US" dirty="0" smtClean="0"/>
              <a:t>Stolen Base Worksheet</a:t>
            </a:r>
          </a:p>
          <a:p>
            <a:r>
              <a:rPr lang="en-US" dirty="0" smtClean="0">
                <a:hlinkClick r:id="rId5"/>
              </a:rPr>
              <a:t>NCAA BASKETBALL CHAMPIONS AND FREE THROWS</a:t>
            </a:r>
            <a:endParaRPr lang="en-US" dirty="0" smtClean="0"/>
          </a:p>
          <a:p>
            <a:r>
              <a:rPr lang="en-US" dirty="0" smtClean="0"/>
              <a:t>Salaries and Production- Does an increase in salary increase production? Final Year of a contract and popular </a:t>
            </a:r>
            <a:r>
              <a:rPr lang="en-US" dirty="0"/>
              <a:t>belief. </a:t>
            </a:r>
            <a:r>
              <a:rPr lang="en-US" dirty="0" smtClean="0">
                <a:hlinkClick r:id="rId6"/>
              </a:rPr>
              <a:t>Sport Salaries</a:t>
            </a:r>
            <a:endParaRPr lang="en-US" dirty="0" smtClean="0"/>
          </a:p>
          <a:p>
            <a:r>
              <a:rPr lang="en-US" dirty="0" smtClean="0"/>
              <a:t>Research the homerun leaders for both leagues over the past 30 years. What years/players have the largest range from first to 3</a:t>
            </a:r>
            <a:r>
              <a:rPr lang="en-US" baseline="30000" dirty="0" smtClean="0"/>
              <a:t>rd</a:t>
            </a:r>
            <a:r>
              <a:rPr lang="en-US" dirty="0" smtClean="0"/>
              <a:t>. Are there any patterns?</a:t>
            </a:r>
          </a:p>
          <a:p>
            <a:r>
              <a:rPr lang="en-US" dirty="0"/>
              <a:t>An analysis of some other baseball statistics or statistics from other sports may lead to similar conclusions those of Gould. Some similar studies have been done by members of the Society for American Baseball Research (SABR). </a:t>
            </a:r>
          </a:p>
          <a:p>
            <a:r>
              <a:rPr lang="en-US" dirty="0"/>
              <a:t>An article in the Boston Globe in March 1997 hinted that, considering parity in the NBA, the 1996-97 Celtics may very well be among the worst teams in history (relative to the league in a given year). This could be a topic for study</a:t>
            </a:r>
            <a:r>
              <a:rPr lang="en-US" dirty="0" smtClean="0"/>
              <a:t>.-or anything similar to this.</a:t>
            </a:r>
            <a:endParaRPr lang="en-US" dirty="0"/>
          </a:p>
          <a:p>
            <a:endParaRPr lang="en-US" dirty="0"/>
          </a:p>
        </p:txBody>
      </p:sp>
    </p:spTree>
    <p:extLst>
      <p:ext uri="{BB962C8B-B14F-4D97-AF65-F5344CB8AC3E}">
        <p14:creationId xmlns:p14="http://schemas.microsoft.com/office/powerpoint/2010/main" val="14534299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TC103457510[[fn=Savon]]</Template>
  <TotalTime>5955</TotalTime>
  <Words>1511</Words>
  <Application>Microsoft Office PowerPoint</Application>
  <PresentationFormat>Custom</PresentationFormat>
  <Paragraphs>254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Savon</vt:lpstr>
      <vt:lpstr>Sports and Psychology</vt:lpstr>
      <vt:lpstr>Sports and Psychology Class</vt:lpstr>
      <vt:lpstr>Concussions and Perspectives</vt:lpstr>
      <vt:lpstr>Research Methods and Statistics</vt:lpstr>
      <vt:lpstr>Here is chart from Gould’s book which shows the shrinking Standard Deviation since 1890’s.</vt:lpstr>
      <vt:lpstr>Ted Williams-Standard Dev. Approx .40</vt:lpstr>
      <vt:lpstr>George Brett-Approx. .35</vt:lpstr>
      <vt:lpstr>What is about the Free Throw?</vt:lpstr>
      <vt:lpstr>Other Research and Worksheet Ideas</vt:lpstr>
      <vt:lpstr>Illusory Correlations in Sports</vt:lpstr>
      <vt:lpstr>Behaviorism and Sports</vt:lpstr>
      <vt:lpstr>Other Superstitions</vt:lpstr>
      <vt:lpstr>Intelligence Testing</vt:lpstr>
      <vt:lpstr>QB Scatterplot-  -0.3024422557127921</vt:lpstr>
      <vt:lpstr>Developmental</vt:lpstr>
      <vt:lpstr>Performance Enhancing Drugs</vt:lpstr>
      <vt:lpstr>Samples of positive uppers IOC</vt:lpstr>
      <vt:lpstr>Perception, Sensation, and the Brain-”Baseball is 90% mental, the other half is physical”-Yogi Berra</vt:lpstr>
      <vt:lpstr>Psychology of the Sports Fan </vt:lpstr>
      <vt:lpstr>Deindividuation</vt:lpstr>
      <vt:lpstr>Personality and Sports</vt:lpstr>
      <vt:lpstr>Motivation and Emotion</vt:lpstr>
    </vt:vector>
  </TitlesOfParts>
  <Company>Salesianum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Tischler, Sean</dc:creator>
  <cp:lastModifiedBy>Joseph Geiger</cp:lastModifiedBy>
  <cp:revision>91</cp:revision>
  <dcterms:created xsi:type="dcterms:W3CDTF">2013-11-10T15:47:05Z</dcterms:created>
  <dcterms:modified xsi:type="dcterms:W3CDTF">2013-11-25T19:41:39Z</dcterms:modified>
</cp:coreProperties>
</file>