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8" r:id="rId4"/>
    <p:sldId id="257" r:id="rId5"/>
    <p:sldId id="262" r:id="rId6"/>
    <p:sldId id="263" r:id="rId7"/>
    <p:sldId id="273" r:id="rId8"/>
    <p:sldId id="272" r:id="rId9"/>
    <p:sldId id="265" r:id="rId10"/>
    <p:sldId id="274" r:id="rId11"/>
    <p:sldId id="268" r:id="rId12"/>
    <p:sldId id="266" r:id="rId13"/>
    <p:sldId id="270" r:id="rId14"/>
    <p:sldId id="269" r:id="rId15"/>
    <p:sldId id="264" r:id="rId16"/>
    <p:sldId id="260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1AC2-EF1A-E949-977B-65D6B99776FE}" type="datetimeFigureOut">
              <a:rPr lang="en-US" smtClean="0"/>
              <a:pPr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15E6-97A1-294F-AFED-1B926A86C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1AC2-EF1A-E949-977B-65D6B99776FE}" type="datetimeFigureOut">
              <a:rPr lang="en-US" smtClean="0"/>
              <a:pPr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15E6-97A1-294F-AFED-1B926A86C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1AC2-EF1A-E949-977B-65D6B99776FE}" type="datetimeFigureOut">
              <a:rPr lang="en-US" smtClean="0"/>
              <a:pPr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15E6-97A1-294F-AFED-1B926A86C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1AC2-EF1A-E949-977B-65D6B99776FE}" type="datetimeFigureOut">
              <a:rPr lang="en-US" smtClean="0"/>
              <a:pPr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15E6-97A1-294F-AFED-1B926A86C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1AC2-EF1A-E949-977B-65D6B99776FE}" type="datetimeFigureOut">
              <a:rPr lang="en-US" smtClean="0"/>
              <a:pPr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15E6-97A1-294F-AFED-1B926A86C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1AC2-EF1A-E949-977B-65D6B99776FE}" type="datetimeFigureOut">
              <a:rPr lang="en-US" smtClean="0"/>
              <a:pPr/>
              <a:t>11/20/2012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15E6-97A1-294F-AFED-1B926A86C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1AC2-EF1A-E949-977B-65D6B99776FE}" type="datetimeFigureOut">
              <a:rPr lang="en-US" smtClean="0"/>
              <a:pPr/>
              <a:t>11/20/2012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15E6-97A1-294F-AFED-1B926A86C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1AC2-EF1A-E949-977B-65D6B99776FE}" type="datetimeFigureOut">
              <a:rPr lang="en-US" smtClean="0"/>
              <a:pPr/>
              <a:t>11/20/2012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15E6-97A1-294F-AFED-1B926A86C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1AC2-EF1A-E949-977B-65D6B99776FE}" type="datetimeFigureOut">
              <a:rPr lang="en-US" smtClean="0"/>
              <a:pPr/>
              <a:t>11/20/2012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15E6-97A1-294F-AFED-1B926A86C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1AC2-EF1A-E949-977B-65D6B99776FE}" type="datetimeFigureOut">
              <a:rPr lang="en-US" smtClean="0"/>
              <a:pPr/>
              <a:t>11/20/2012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15E6-97A1-294F-AFED-1B926A86C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1AC2-EF1A-E949-977B-65D6B99776FE}" type="datetimeFigureOut">
              <a:rPr lang="en-US" smtClean="0"/>
              <a:pPr/>
              <a:t>11/20/2012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15E6-97A1-294F-AFED-1B926A86C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21AC2-EF1A-E949-977B-65D6B99776FE}" type="datetimeFigureOut">
              <a:rPr lang="en-US" smtClean="0"/>
              <a:pPr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615E6-97A1-294F-AFED-1B926A86C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joetobin.net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focusfeatures.com/babies/videos" TargetMode="External"/><Relationship Id="rId5" Type="http://schemas.openxmlformats.org/officeDocument/2006/relationships/image" Target="../media/image17.png"/><Relationship Id="rId4" Type="http://schemas.openxmlformats.org/officeDocument/2006/relationships/hyperlink" Target="http://focusfeatures.com/babie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ial-asvab.com/armysamples_coun.htm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webdubois.org/dbRaceIntell.html" TargetMode="External"/><Relationship Id="rId5" Type="http://schemas.openxmlformats.org/officeDocument/2006/relationships/hyperlink" Target="http://www.indiana.edu/~intell/yerkes.shtml" TargetMode="External"/><Relationship Id="rId4" Type="http://schemas.openxmlformats.org/officeDocument/2006/relationships/hyperlink" Target="http://againsttheirwill.journalnow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ithsonianchannel.com/site/sn/video/player/latest-videos/grammar-of-happiness-sneak-peek/1569470029001/" TargetMode="External"/><Relationship Id="rId2" Type="http://schemas.openxmlformats.org/officeDocument/2006/relationships/hyperlink" Target="http://www.nytimes.com/2012/03/22/books/a-new-book-and-film-about-rare-amazonian-language.html?pagewanted=al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://www.smithsonianchannel.com/site/sn/show.do?show=141519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pa.org/pi/ses/resources/publications/social-class-curricula.pdf" TargetMode="External"/><Relationship Id="rId3" Type="http://schemas.openxmlformats.org/officeDocument/2006/relationships/hyperlink" Target="http://www.thenationalcampaign.org/underpressure/PDF/under-pressure.pdf" TargetMode="External"/><Relationship Id="rId7" Type="http://schemas.openxmlformats.org/officeDocument/2006/relationships/hyperlink" Target="http://www.apa.org/ed/resources/racial-disparities.pdf" TargetMode="External"/><Relationship Id="rId2" Type="http://schemas.openxmlformats.org/officeDocument/2006/relationships/hyperlink" Target="http://www.jhsph.edu/research/centers-and-institutes/center-for-adolescent-health/publications_resources/teen-years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teachpsych.org/diversity/documents/Course%20Resources%20January%202009.pdf" TargetMode="External"/><Relationship Id="rId5" Type="http://schemas.openxmlformats.org/officeDocument/2006/relationships/hyperlink" Target="http://www.apa.org/pi/oema/programs/recruitment/inclusive-textbooks.pdf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tinyurl.com/hspsych" TargetMode="External"/><Relationship Id="rId2" Type="http://schemas.openxmlformats.org/officeDocument/2006/relationships/hyperlink" Target="twitter.com/highschoolpsych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://www.youtube.com/user/mrjonesatcma/videos?flow=grid&amp;view=1" TargetMode="External"/><Relationship Id="rId4" Type="http://schemas.openxmlformats.org/officeDocument/2006/relationships/hyperlink" Target="http://pinterest.com/mistajonez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apa.org/education/k12/national-standards.aspx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hyperlink" Target="http://www.apa.org/careers/resources/guides/careers.aspx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sychologytoday.com/blog/psyched/201012/weird-science-we-are-the-weirdest-people-in-the-world" TargetMode="External"/><Relationship Id="rId2" Type="http://schemas.openxmlformats.org/officeDocument/2006/relationships/hyperlink" Target="www2.psych.ubc.ca/~henrich/pdfs/WeirdPeople.pd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youtube.com/watch?v=Ph2Y-epihl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923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ahoma"/>
              </a:rPr>
              <a:t>Not Tacked On: </a:t>
            </a:r>
            <a:br>
              <a:rPr lang="en-US" dirty="0" smtClean="0">
                <a:latin typeface="Tahoma"/>
              </a:rPr>
            </a:br>
            <a:r>
              <a:rPr lang="en-US" dirty="0" smtClean="0">
                <a:latin typeface="Tahoma"/>
              </a:rPr>
              <a:t>Effectively Incorporating Diversity in Introductory Psychology </a:t>
            </a:r>
            <a:endParaRPr lang="en-US" dirty="0">
              <a:latin typeface="Tahom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7305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Lucida Bright"/>
              </a:rPr>
              <a:t>Steve Jones    </a:t>
            </a:r>
          </a:p>
          <a:p>
            <a:r>
              <a:rPr lang="en-US" dirty="0" smtClean="0">
                <a:solidFill>
                  <a:srgbClr val="000090"/>
                </a:solidFill>
                <a:latin typeface="Lucida Bright"/>
              </a:rPr>
              <a:t>City of Medicine Academy</a:t>
            </a:r>
          </a:p>
          <a:p>
            <a:r>
              <a:rPr lang="en-US" dirty="0" smtClean="0">
                <a:solidFill>
                  <a:srgbClr val="000090"/>
                </a:solidFill>
                <a:latin typeface="Lucida Bright"/>
              </a:rPr>
              <a:t>Durham, NC</a:t>
            </a:r>
          </a:p>
          <a:p>
            <a:endParaRPr lang="en-US" dirty="0" smtClean="0">
              <a:solidFill>
                <a:srgbClr val="000090"/>
              </a:solidFill>
              <a:latin typeface="Lucida Bright"/>
            </a:endParaRPr>
          </a:p>
          <a:p>
            <a:r>
              <a:rPr lang="en-US" dirty="0" smtClean="0">
                <a:solidFill>
                  <a:srgbClr val="000090"/>
                </a:solidFill>
                <a:latin typeface="Lucida Bright"/>
              </a:rPr>
              <a:t>NCSS         November 2012</a:t>
            </a:r>
            <a:endParaRPr lang="en-US" dirty="0">
              <a:solidFill>
                <a:srgbClr val="000090"/>
              </a:solidFill>
              <a:latin typeface="Lucida Br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100" y="0"/>
            <a:ext cx="3810000" cy="29083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3"/>
            <a:ext cx="7772400" cy="830624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Helvetica"/>
              </a:rPr>
              <a:t>Preschool in Three Cultures</a:t>
            </a:r>
            <a:endParaRPr lang="en-US" dirty="0">
              <a:latin typeface="Helvetic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26037"/>
            <a:ext cx="6578600" cy="65332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Lucida Bright"/>
              </a:rPr>
              <a:t>A look at preschool in Japan, China and the US</a:t>
            </a:r>
          </a:p>
          <a:p>
            <a:r>
              <a:rPr lang="en-US" dirty="0" smtClean="0">
                <a:solidFill>
                  <a:srgbClr val="000090"/>
                </a:solidFill>
                <a:latin typeface="Lucida Bright"/>
              </a:rPr>
              <a:t>Researcher: </a:t>
            </a:r>
            <a:r>
              <a:rPr lang="en-US" dirty="0" smtClean="0">
                <a:solidFill>
                  <a:srgbClr val="000090"/>
                </a:solidFill>
                <a:latin typeface="Lucida Bright"/>
                <a:hlinkClick r:id="rId2"/>
              </a:rPr>
              <a:t>Joseph Tobin</a:t>
            </a:r>
            <a:r>
              <a:rPr lang="en-US" dirty="0" smtClean="0">
                <a:solidFill>
                  <a:srgbClr val="000090"/>
                </a:solidFill>
                <a:latin typeface="Lucida Bright"/>
              </a:rPr>
              <a:t>, now at UGA</a:t>
            </a:r>
            <a:endParaRPr lang="en-US" dirty="0">
              <a:solidFill>
                <a:srgbClr val="000090"/>
              </a:solidFill>
              <a:latin typeface="Lucida Br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22" y="3175864"/>
            <a:ext cx="4800600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8139"/>
            <a:ext cx="3403600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Lucida Bright"/>
              </a:rPr>
              <a:t>LIFE SPAN DEVELOPMENT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3518764"/>
            <a:ext cx="2057400" cy="2857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3"/>
            <a:ext cx="7772400" cy="830624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Helvetica"/>
              </a:rPr>
              <a:t>Preschool in Three Cultures</a:t>
            </a:r>
            <a:endParaRPr lang="en-US" dirty="0">
              <a:latin typeface="Helvetic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" y="2226037"/>
            <a:ext cx="8953500" cy="4631963"/>
          </a:xfrm>
        </p:spPr>
        <p:txBody>
          <a:bodyPr>
            <a:normAutofit fontScale="77500" lnSpcReduction="20000"/>
          </a:bodyPr>
          <a:lstStyle/>
          <a:p>
            <a:r>
              <a:rPr lang="en-US" u="sng" dirty="0" smtClean="0">
                <a:solidFill>
                  <a:srgbClr val="000090"/>
                </a:solidFill>
                <a:latin typeface="Lucida Bright"/>
              </a:rPr>
              <a:t>The method:</a:t>
            </a:r>
          </a:p>
          <a:p>
            <a:endParaRPr lang="en-US" u="sng" dirty="0" smtClean="0">
              <a:solidFill>
                <a:srgbClr val="000090"/>
              </a:solidFill>
              <a:latin typeface="Lucida Bright"/>
            </a:endParaRPr>
          </a:p>
          <a:p>
            <a:pPr marL="514350" indent="-514350" algn="l">
              <a:buFont typeface="+mj-ea"/>
              <a:buAutoNum type="circleNumDbPlain"/>
            </a:pPr>
            <a:r>
              <a:rPr lang="en-US" dirty="0" smtClean="0">
                <a:solidFill>
                  <a:srgbClr val="000090"/>
                </a:solidFill>
                <a:latin typeface="Lucida Bright"/>
              </a:rPr>
              <a:t>Videotape in a preschool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dirty="0" smtClean="0">
                <a:solidFill>
                  <a:srgbClr val="000090"/>
                </a:solidFill>
                <a:latin typeface="Lucida Bright"/>
              </a:rPr>
              <a:t>Ask the teachers and administrators in the school </a:t>
            </a:r>
            <a:br>
              <a:rPr lang="en-US" dirty="0" smtClean="0">
                <a:solidFill>
                  <a:srgbClr val="000090"/>
                </a:solidFill>
                <a:latin typeface="Lucida Bright"/>
              </a:rPr>
            </a:br>
            <a:r>
              <a:rPr lang="en-US" dirty="0" smtClean="0">
                <a:solidFill>
                  <a:srgbClr val="000090"/>
                </a:solidFill>
                <a:latin typeface="Lucida Bright"/>
              </a:rPr>
              <a:t>to review and comment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dirty="0" smtClean="0">
                <a:solidFill>
                  <a:srgbClr val="000090"/>
                </a:solidFill>
                <a:latin typeface="Lucida Bright"/>
              </a:rPr>
              <a:t>Ask other teachers and administrators in the same country to review and comment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dirty="0" smtClean="0">
                <a:solidFill>
                  <a:srgbClr val="000090"/>
                </a:solidFill>
                <a:latin typeface="Lucida Bright"/>
              </a:rPr>
              <a:t>Ask teachers and administrators in the other two countries to review and comment</a:t>
            </a:r>
          </a:p>
          <a:p>
            <a:endParaRPr lang="en-US" u="sng" dirty="0" smtClean="0">
              <a:solidFill>
                <a:srgbClr val="000090"/>
              </a:solidFill>
              <a:latin typeface="Lucida Bright"/>
            </a:endParaRPr>
          </a:p>
          <a:p>
            <a:r>
              <a:rPr lang="en-US" u="sng" dirty="0" smtClean="0">
                <a:solidFill>
                  <a:srgbClr val="000090"/>
                </a:solidFill>
                <a:latin typeface="Lucida Bright"/>
              </a:rPr>
              <a:t>Tobin</a:t>
            </a:r>
            <a:r>
              <a:rPr lang="en-US" dirty="0" smtClean="0">
                <a:solidFill>
                  <a:srgbClr val="000090"/>
                </a:solidFill>
                <a:latin typeface="Lucida Bright"/>
              </a:rPr>
              <a:t>: the selected school is “not representative, but not unrepresentative”</a:t>
            </a:r>
          </a:p>
          <a:p>
            <a:endParaRPr lang="en-US" dirty="0" smtClean="0">
              <a:solidFill>
                <a:srgbClr val="000090"/>
              </a:solidFill>
              <a:latin typeface="Lucida Bright"/>
            </a:endParaRPr>
          </a:p>
          <a:p>
            <a:endParaRPr lang="en-US" dirty="0" smtClean="0">
              <a:solidFill>
                <a:srgbClr val="000090"/>
              </a:solidFill>
              <a:latin typeface="Lucida Bright"/>
            </a:endParaRPr>
          </a:p>
          <a:p>
            <a:endParaRPr lang="en-US" dirty="0" smtClean="0">
              <a:solidFill>
                <a:srgbClr val="000090"/>
              </a:solidFill>
              <a:latin typeface="Lucida Bright"/>
            </a:endParaRPr>
          </a:p>
          <a:p>
            <a:endParaRPr lang="en-US" dirty="0">
              <a:solidFill>
                <a:srgbClr val="000090"/>
              </a:solidFill>
              <a:latin typeface="Lucida Br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8139"/>
            <a:ext cx="3403600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Lucida Bright"/>
              </a:rPr>
              <a:t>LIFE SPAN DEVELOPMENT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400" y="0"/>
            <a:ext cx="2387600" cy="1600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3"/>
            <a:ext cx="4381500" cy="106838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Helvetica"/>
              </a:rPr>
              <a:t>Babies</a:t>
            </a:r>
            <a:endParaRPr lang="en-US" dirty="0">
              <a:latin typeface="Helvetic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67300" y="3835400"/>
            <a:ext cx="3657600" cy="10414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Lucida Bright"/>
              </a:rPr>
              <a:t>What’s fabulous about it, and …</a:t>
            </a:r>
            <a:endParaRPr lang="en-US" dirty="0">
              <a:solidFill>
                <a:srgbClr val="000090"/>
              </a:solidFill>
              <a:latin typeface="Lucida Br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8139"/>
            <a:ext cx="3403600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Lucida Bright"/>
              </a:rPr>
              <a:t>LIFE SPAN DEVELOPMENT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b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3483"/>
            <a:ext cx="9144000" cy="881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3674832"/>
            <a:ext cx="4864100" cy="27341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3200" y="6502400"/>
            <a:ext cx="275590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Photos from </a:t>
            </a:r>
            <a:r>
              <a:rPr lang="en-US" dirty="0" smtClean="0">
                <a:hlinkClick r:id="rId4"/>
              </a:rPr>
              <a:t>Focus Features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000" y="38100"/>
            <a:ext cx="4826000" cy="2712720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5219700" y="5367568"/>
            <a:ext cx="3657600" cy="104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Lucida Bright"/>
                <a:ea typeface="+mn-ea"/>
                <a:cs typeface="+mn-cs"/>
              </a:rPr>
              <a:t>Watch (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Lucida Bright"/>
                <a:ea typeface="+mn-ea"/>
                <a:cs typeface="+mn-cs"/>
                <a:hlinkClick r:id="rId6"/>
              </a:rPr>
              <a:t>online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Lucida Bright"/>
                <a:ea typeface="+mn-ea"/>
                <a:cs typeface="+mn-cs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Lucida Brigh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038600"/>
            <a:ext cx="3073400" cy="1600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Lucida Bright"/>
              </a:rPr>
              <a:t>What’s missing?</a:t>
            </a:r>
            <a:endParaRPr lang="en-US" dirty="0">
              <a:solidFill>
                <a:srgbClr val="000090"/>
              </a:solidFill>
              <a:latin typeface="Lucida Br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8139"/>
            <a:ext cx="3403600" cy="58477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Lucida Bright"/>
              </a:rPr>
              <a:t>INTELLIGENCE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18139"/>
            <a:ext cx="5905500" cy="6083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" y="5981700"/>
            <a:ext cx="245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from the </a:t>
            </a:r>
            <a:r>
              <a:rPr lang="en-US" dirty="0" smtClean="0">
                <a:hlinkClick r:id="rId3"/>
              </a:rPr>
              <a:t>Army Beta intelligence test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118139"/>
            <a:ext cx="4978400" cy="173231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Helvetica"/>
              </a:rPr>
              <a:t>The history of intelligence testing</a:t>
            </a:r>
            <a:endParaRPr lang="en-US" dirty="0">
              <a:latin typeface="Helvetic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25800" y="1651000"/>
            <a:ext cx="5562600" cy="1849437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Lucida Bright"/>
              </a:rPr>
              <a:t>When you teach about this, be sure to include the social justice angle (thank you, Amy </a:t>
            </a:r>
            <a:r>
              <a:rPr lang="en-US" dirty="0" err="1" smtClean="0">
                <a:solidFill>
                  <a:srgbClr val="000090"/>
                </a:solidFill>
                <a:latin typeface="Lucida Bright"/>
              </a:rPr>
              <a:t>Fineburg</a:t>
            </a:r>
            <a:r>
              <a:rPr lang="en-US" dirty="0" smtClean="0">
                <a:solidFill>
                  <a:srgbClr val="000090"/>
                </a:solidFill>
                <a:latin typeface="Lucida Bright"/>
              </a:rPr>
              <a:t>!) </a:t>
            </a:r>
          </a:p>
          <a:p>
            <a:endParaRPr lang="en-US" dirty="0" smtClean="0">
              <a:solidFill>
                <a:srgbClr val="000090"/>
              </a:solidFill>
              <a:latin typeface="Lucida Bright"/>
            </a:endParaRPr>
          </a:p>
          <a:p>
            <a:r>
              <a:rPr lang="en-US" dirty="0" smtClean="0">
                <a:solidFill>
                  <a:srgbClr val="000090"/>
                </a:solidFill>
                <a:latin typeface="Lucida Bright"/>
              </a:rPr>
              <a:t>Flawed tests </a:t>
            </a:r>
            <a:r>
              <a:rPr lang="en-US" dirty="0" err="1" smtClean="0">
                <a:solidFill>
                  <a:srgbClr val="000090"/>
                </a:solidFill>
                <a:latin typeface="Lucida Bright"/>
                <a:sym typeface="Wingdings"/>
              </a:rPr>
              <a:t></a:t>
            </a:r>
            <a:r>
              <a:rPr lang="en-US" dirty="0" smtClean="0">
                <a:solidFill>
                  <a:srgbClr val="000090"/>
                </a:solidFill>
                <a:latin typeface="Lucida Bright"/>
                <a:sym typeface="Wingdings"/>
              </a:rPr>
              <a:t> </a:t>
            </a:r>
            <a:br>
              <a:rPr lang="en-US" dirty="0" smtClean="0">
                <a:solidFill>
                  <a:srgbClr val="000090"/>
                </a:solidFill>
                <a:latin typeface="Lucida Bright"/>
                <a:sym typeface="Wingdings"/>
              </a:rPr>
            </a:br>
            <a:r>
              <a:rPr lang="en-US" dirty="0" smtClean="0">
                <a:solidFill>
                  <a:srgbClr val="000090"/>
                </a:solidFill>
                <a:latin typeface="Lucida Bright"/>
                <a:sym typeface="Wingdings"/>
              </a:rPr>
              <a:t>Scientifically-based conclusions </a:t>
            </a:r>
            <a:r>
              <a:rPr lang="en-US" dirty="0" err="1" smtClean="0">
                <a:solidFill>
                  <a:srgbClr val="000090"/>
                </a:solidFill>
                <a:latin typeface="Lucida Bright"/>
                <a:sym typeface="Wingdings"/>
              </a:rPr>
              <a:t></a:t>
            </a:r>
            <a:r>
              <a:rPr lang="en-US" dirty="0" smtClean="0">
                <a:solidFill>
                  <a:srgbClr val="000090"/>
                </a:solidFill>
                <a:latin typeface="Lucida Bright"/>
                <a:sym typeface="Wingdings"/>
              </a:rPr>
              <a:t> </a:t>
            </a:r>
            <a:br>
              <a:rPr lang="en-US" dirty="0" smtClean="0">
                <a:solidFill>
                  <a:srgbClr val="000090"/>
                </a:solidFill>
                <a:latin typeface="Lucida Bright"/>
                <a:sym typeface="Wingdings"/>
              </a:rPr>
            </a:br>
            <a:r>
              <a:rPr lang="en-US" dirty="0" smtClean="0">
                <a:solidFill>
                  <a:srgbClr val="000090"/>
                </a:solidFill>
                <a:latin typeface="Lucida Bright"/>
                <a:sym typeface="Wingdings"/>
              </a:rPr>
              <a:t>Justification of racism/</a:t>
            </a:r>
            <a:r>
              <a:rPr lang="en-US" dirty="0" err="1" smtClean="0">
                <a:solidFill>
                  <a:srgbClr val="000090"/>
                </a:solidFill>
                <a:latin typeface="Lucida Bright"/>
                <a:sym typeface="Wingdings"/>
              </a:rPr>
              <a:t>distrimination</a:t>
            </a:r>
            <a:r>
              <a:rPr lang="en-US" dirty="0" smtClean="0">
                <a:solidFill>
                  <a:srgbClr val="000090"/>
                </a:solidFill>
                <a:latin typeface="Lucida Bright"/>
                <a:sym typeface="Wingdings"/>
              </a:rPr>
              <a:t> </a:t>
            </a:r>
            <a:r>
              <a:rPr lang="en-US" dirty="0" err="1" smtClean="0">
                <a:solidFill>
                  <a:srgbClr val="000090"/>
                </a:solidFill>
                <a:latin typeface="Lucida Bright"/>
                <a:sym typeface="Wingdings"/>
              </a:rPr>
              <a:t></a:t>
            </a:r>
            <a:endParaRPr lang="en-US" dirty="0" smtClean="0">
              <a:solidFill>
                <a:srgbClr val="000090"/>
              </a:solidFill>
              <a:latin typeface="Lucida Bright"/>
              <a:sym typeface="Wingdings"/>
            </a:endParaRPr>
          </a:p>
          <a:p>
            <a:r>
              <a:rPr lang="en-US" dirty="0" smtClean="0">
                <a:solidFill>
                  <a:srgbClr val="000090"/>
                </a:solidFill>
                <a:latin typeface="Lucida Bright"/>
                <a:sym typeface="Wingdings"/>
              </a:rPr>
              <a:t>Sterilization</a:t>
            </a:r>
            <a:endParaRPr lang="en-US" dirty="0" smtClean="0">
              <a:solidFill>
                <a:srgbClr val="000090"/>
              </a:solidFill>
              <a:latin typeface="Lucida Bright"/>
            </a:endParaRPr>
          </a:p>
          <a:p>
            <a:endParaRPr lang="en-US" dirty="0" smtClean="0">
              <a:solidFill>
                <a:srgbClr val="000090"/>
              </a:solidFill>
              <a:latin typeface="Lucida Br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8139"/>
            <a:ext cx="3403600" cy="58477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Lucida Bright"/>
              </a:rPr>
              <a:t>INTELLIGENCE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960437"/>
            <a:ext cx="2540000" cy="25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87" y="4319296"/>
            <a:ext cx="4921413" cy="19545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2100" y="6317734"/>
            <a:ext cx="4914900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smtClean="0">
                <a:hlinkClick r:id="rId4"/>
              </a:rPr>
              <a:t>Against Their Will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35600" y="3340100"/>
            <a:ext cx="3556000" cy="3139321"/>
          </a:xfrm>
          <a:prstGeom prst="rect">
            <a:avLst/>
          </a:prstGeom>
          <a:solidFill>
            <a:schemeClr val="accent2">
              <a:lumMod val="60000"/>
              <a:lumOff val="40000"/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Lucida Bright"/>
              </a:rPr>
              <a:t>The </a:t>
            </a:r>
            <a:r>
              <a:rPr lang="en-US" dirty="0" smtClean="0">
                <a:solidFill>
                  <a:srgbClr val="000090"/>
                </a:solidFill>
                <a:latin typeface="Lucida Bright"/>
                <a:hlinkClick r:id="rId5"/>
              </a:rPr>
              <a:t>APA committee </a:t>
            </a:r>
            <a:r>
              <a:rPr lang="en-US" dirty="0" err="1" smtClean="0">
                <a:solidFill>
                  <a:srgbClr val="000090"/>
                </a:solidFill>
                <a:latin typeface="Lucida Bright"/>
              </a:rPr>
              <a:t>led(including</a:t>
            </a:r>
            <a:r>
              <a:rPr lang="en-US" dirty="0" smtClean="0">
                <a:solidFill>
                  <a:srgbClr val="000090"/>
                </a:solidFill>
                <a:latin typeface="Lucida Bright"/>
              </a:rPr>
              <a:t> Yerkes, Goddard and </a:t>
            </a:r>
            <a:r>
              <a:rPr lang="en-US" dirty="0" err="1" smtClean="0">
                <a:solidFill>
                  <a:srgbClr val="000090"/>
                </a:solidFill>
                <a:latin typeface="Lucida Bright"/>
              </a:rPr>
              <a:t>Terman</a:t>
            </a:r>
            <a:r>
              <a:rPr lang="en-US" dirty="0" smtClean="0">
                <a:solidFill>
                  <a:srgbClr val="000090"/>
                </a:solidFill>
                <a:latin typeface="Lucida Bright"/>
              </a:rPr>
              <a:t>) developed the tests. </a:t>
            </a:r>
          </a:p>
          <a:p>
            <a:endParaRPr lang="en-US" dirty="0" smtClean="0">
              <a:solidFill>
                <a:srgbClr val="000090"/>
              </a:solidFill>
              <a:latin typeface="Lucida Bright"/>
            </a:endParaRPr>
          </a:p>
          <a:p>
            <a:r>
              <a:rPr lang="en-US" dirty="0" smtClean="0">
                <a:solidFill>
                  <a:srgbClr val="000090"/>
                </a:solidFill>
                <a:latin typeface="Lucida Bright"/>
                <a:hlinkClick r:id="rId6"/>
              </a:rPr>
              <a:t>WEB Du Bois</a:t>
            </a:r>
            <a:r>
              <a:rPr lang="en-US" dirty="0" smtClean="0">
                <a:solidFill>
                  <a:srgbClr val="000090"/>
                </a:solidFill>
                <a:latin typeface="Lucida Bright"/>
              </a:rPr>
              <a:t>:</a:t>
            </a:r>
          </a:p>
          <a:p>
            <a:r>
              <a:rPr lang="en-US" dirty="0" smtClean="0"/>
              <a:t>“For these tests were chosen 4730 Negroes </a:t>
            </a:r>
            <a:r>
              <a:rPr lang="en-US" i="1" dirty="0" smtClean="0"/>
              <a:t>from Louisiana and Mississippi</a:t>
            </a:r>
            <a:r>
              <a:rPr lang="en-US" dirty="0" smtClean="0"/>
              <a:t> and 28,052 white recruits </a:t>
            </a:r>
            <a:r>
              <a:rPr lang="en-US" i="1" dirty="0" smtClean="0"/>
              <a:t>from Illinois</a:t>
            </a:r>
            <a:r>
              <a:rPr lang="en-US" dirty="0" smtClean="0"/>
              <a:t>. The result? Do you need to ask?”</a:t>
            </a:r>
            <a:endParaRPr lang="en-US" dirty="0">
              <a:solidFill>
                <a:srgbClr val="000090"/>
              </a:solidFill>
              <a:latin typeface="Lucida Br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0" y="2946400"/>
            <a:ext cx="2374900" cy="1477328"/>
          </a:xfrm>
          <a:prstGeom prst="rect">
            <a:avLst/>
          </a:prstGeom>
          <a:solidFill>
            <a:schemeClr val="accent3">
              <a:lumMod val="50000"/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average score of Black men was 10.4, which was considerably below the White average.</a:t>
            </a:r>
            <a:endParaRPr lang="en-US" dirty="0">
              <a:solidFill>
                <a:srgbClr val="000090"/>
              </a:solidFill>
              <a:latin typeface="Lucida Br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33401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"/>
              </a:rPr>
              <a:t>Is Noam Chomsky wrong? </a:t>
            </a:r>
            <a:endParaRPr lang="en-US" dirty="0">
              <a:latin typeface="Helvetic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6600" y="3102639"/>
            <a:ext cx="4597400" cy="3755361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Lucida Bright"/>
              </a:rPr>
              <a:t>Anthropologist Daniel Everett studied the </a:t>
            </a:r>
            <a:r>
              <a:rPr lang="en-US" dirty="0" err="1" smtClean="0">
                <a:solidFill>
                  <a:srgbClr val="000090"/>
                </a:solidFill>
                <a:latin typeface="Lucida Bright"/>
              </a:rPr>
              <a:t>Pirahã</a:t>
            </a:r>
            <a:r>
              <a:rPr lang="en-US" dirty="0" smtClean="0">
                <a:solidFill>
                  <a:srgbClr val="000090"/>
                </a:solidFill>
                <a:latin typeface="Lucida Bright"/>
              </a:rPr>
              <a:t> tribe and made startling claims about their use of language. </a:t>
            </a:r>
          </a:p>
          <a:p>
            <a:r>
              <a:rPr lang="en-US" dirty="0" smtClean="0">
                <a:solidFill>
                  <a:srgbClr val="000090"/>
                </a:solidFill>
                <a:latin typeface="Lucida Bright"/>
              </a:rPr>
              <a:t>The </a:t>
            </a:r>
            <a:r>
              <a:rPr lang="en-US" dirty="0" smtClean="0">
                <a:solidFill>
                  <a:srgbClr val="000090"/>
                </a:solidFill>
                <a:latin typeface="Lucida Bright"/>
                <a:hlinkClick r:id="rId2"/>
              </a:rPr>
              <a:t>NYTimes story </a:t>
            </a:r>
            <a:r>
              <a:rPr lang="en-US" dirty="0" smtClean="0">
                <a:solidFill>
                  <a:srgbClr val="000090"/>
                </a:solidFill>
                <a:latin typeface="Lucida Bright"/>
              </a:rPr>
              <a:t>about the controversy.  </a:t>
            </a:r>
          </a:p>
          <a:p>
            <a:r>
              <a:rPr lang="en-US" dirty="0" smtClean="0">
                <a:solidFill>
                  <a:srgbClr val="000090"/>
                </a:solidFill>
                <a:latin typeface="Lucida Bright"/>
              </a:rPr>
              <a:t> </a:t>
            </a:r>
          </a:p>
          <a:p>
            <a:r>
              <a:rPr lang="en-US" dirty="0" smtClean="0">
                <a:solidFill>
                  <a:srgbClr val="000090"/>
                </a:solidFill>
                <a:latin typeface="Lucida Bright"/>
                <a:hlinkClick r:id="rId3"/>
              </a:rPr>
              <a:t>Trailer</a:t>
            </a:r>
            <a:r>
              <a:rPr lang="en-US" dirty="0" smtClean="0">
                <a:solidFill>
                  <a:srgbClr val="000090"/>
                </a:solidFill>
                <a:latin typeface="Lucida Bright"/>
              </a:rPr>
              <a:t>   </a:t>
            </a:r>
            <a:r>
              <a:rPr lang="en-US" dirty="0" smtClean="0">
                <a:solidFill>
                  <a:srgbClr val="000090"/>
                </a:solidFill>
                <a:latin typeface="Lucida Bright"/>
                <a:hlinkClick r:id="rId4"/>
              </a:rPr>
              <a:t>Full ep. online!</a:t>
            </a:r>
            <a:endParaRPr lang="en-US" dirty="0" smtClean="0">
              <a:solidFill>
                <a:srgbClr val="000090"/>
              </a:solidFill>
              <a:latin typeface="Lucida Br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8139"/>
            <a:ext cx="3403600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Lucida Bright"/>
              </a:rPr>
              <a:t>LANGUAGE DEVELOPMENT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118139"/>
            <a:ext cx="4572000" cy="2984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" y="3327400"/>
            <a:ext cx="4127500" cy="2476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3200" y="6133068"/>
            <a:ext cx="420370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Grammar of Happiness documentary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8763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Helvetica"/>
              </a:rPr>
              <a:t>Some resources</a:t>
            </a:r>
            <a:endParaRPr lang="en-US" dirty="0">
              <a:latin typeface="Helvetic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900" y="1028701"/>
            <a:ext cx="8928100" cy="2463799"/>
          </a:xfrm>
          <a:solidFill>
            <a:schemeClr val="accent3">
              <a:alpha val="87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sz="2595" u="sng" dirty="0" smtClean="0">
                <a:solidFill>
                  <a:srgbClr val="000090"/>
                </a:solidFill>
                <a:latin typeface="Lucida Bright"/>
              </a:rPr>
              <a:t>Student-friendly</a:t>
            </a:r>
          </a:p>
          <a:p>
            <a:endParaRPr lang="en-US" sz="2595" dirty="0" smtClean="0">
              <a:solidFill>
                <a:srgbClr val="000090"/>
              </a:solidFill>
              <a:latin typeface="Lucida Bright"/>
              <a:hlinkClick r:id="rId2"/>
            </a:endParaRPr>
          </a:p>
          <a:p>
            <a:endParaRPr lang="en-US" sz="2595" dirty="0" smtClean="0">
              <a:solidFill>
                <a:srgbClr val="000090"/>
              </a:solidFill>
              <a:latin typeface="Lucida Bright"/>
              <a:hlinkClick r:id="rId2"/>
            </a:endParaRPr>
          </a:p>
          <a:p>
            <a:pPr algn="l"/>
            <a:r>
              <a:rPr lang="en-US" sz="2000" dirty="0" smtClean="0">
                <a:solidFill>
                  <a:srgbClr val="000090"/>
                </a:solidFill>
                <a:latin typeface="Lucida Bright"/>
                <a:hlinkClick r:id="rId2"/>
              </a:rPr>
              <a:t>* The Teen Years Explained</a:t>
            </a:r>
            <a:endParaRPr lang="en-US" sz="2000" dirty="0" smtClean="0">
              <a:solidFill>
                <a:srgbClr val="000090"/>
              </a:solidFill>
              <a:latin typeface="Lucida Bright"/>
            </a:endParaRPr>
          </a:p>
          <a:p>
            <a:pPr algn="l"/>
            <a:r>
              <a:rPr lang="en-US" sz="2000" dirty="0" smtClean="0">
                <a:solidFill>
                  <a:srgbClr val="000090"/>
                </a:solidFill>
                <a:latin typeface="Lucida Bright"/>
                <a:hlinkClick r:id="rId3"/>
              </a:rPr>
              <a:t>* Under Pressure: What African-American Teens</a:t>
            </a:r>
            <a:br>
              <a:rPr lang="en-US" sz="2000" dirty="0" smtClean="0">
                <a:solidFill>
                  <a:srgbClr val="000090"/>
                </a:solidFill>
                <a:latin typeface="Lucida Bright"/>
                <a:hlinkClick r:id="rId3"/>
              </a:rPr>
            </a:br>
            <a:r>
              <a:rPr lang="en-US" sz="2000" dirty="0" smtClean="0">
                <a:solidFill>
                  <a:srgbClr val="000090"/>
                </a:solidFill>
                <a:latin typeface="Lucida Bright"/>
                <a:hlinkClick r:id="rId3"/>
              </a:rPr>
              <a:t>Aren’t Telling You About Sex, Love, and Relationships </a:t>
            </a:r>
            <a:endParaRPr lang="en-US" sz="2000" dirty="0" smtClean="0">
              <a:solidFill>
                <a:srgbClr val="000090"/>
              </a:solidFill>
              <a:latin typeface="Lucida Bright"/>
            </a:endParaRPr>
          </a:p>
          <a:p>
            <a:endParaRPr lang="en-US" dirty="0" smtClean="0">
              <a:solidFill>
                <a:srgbClr val="000090"/>
              </a:solidFill>
              <a:latin typeface="Lucida Bright"/>
            </a:endParaRPr>
          </a:p>
          <a:p>
            <a:endParaRPr lang="en-US" dirty="0" smtClean="0">
              <a:solidFill>
                <a:srgbClr val="000090"/>
              </a:solidFill>
              <a:latin typeface="Lucida Bright"/>
            </a:endParaRPr>
          </a:p>
          <a:p>
            <a:endParaRPr lang="en-US" dirty="0">
              <a:solidFill>
                <a:srgbClr val="000090"/>
              </a:solidFill>
              <a:latin typeface="Lucida Br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400"/>
            <a:ext cx="1560831" cy="1914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900" y="3515547"/>
            <a:ext cx="8928100" cy="25237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200" u="sng" dirty="0" smtClean="0">
                <a:solidFill>
                  <a:srgbClr val="000090"/>
                </a:solidFill>
                <a:latin typeface="Lucida Bright"/>
              </a:rPr>
              <a:t>Teachers only</a:t>
            </a:r>
            <a:endParaRPr lang="en-US" sz="2200" u="sng" dirty="0" smtClean="0">
              <a:solidFill>
                <a:srgbClr val="000090"/>
              </a:solidFill>
              <a:latin typeface="Lucida Bright"/>
              <a:hlinkClick r:id="rId5"/>
            </a:endParaRPr>
          </a:p>
          <a:p>
            <a:pPr>
              <a:spcBef>
                <a:spcPct val="20000"/>
              </a:spcBef>
            </a:pPr>
            <a:r>
              <a:rPr lang="en-US" sz="2000" u="sng" dirty="0" smtClean="0">
                <a:solidFill>
                  <a:srgbClr val="000090"/>
                </a:solidFill>
                <a:latin typeface="Lucida Bright"/>
                <a:hlinkClick r:id="rId6"/>
              </a:rPr>
              <a:t>* Diversity Resources for Psychology Courses</a:t>
            </a:r>
            <a:endParaRPr lang="en-US" sz="2000" u="sng" dirty="0" smtClean="0">
              <a:solidFill>
                <a:srgbClr val="000090"/>
              </a:solidFill>
              <a:latin typeface="Lucida Bright"/>
            </a:endParaRPr>
          </a:p>
          <a:p>
            <a:pPr lvl="0">
              <a:spcBef>
                <a:spcPct val="20000"/>
              </a:spcBef>
            </a:pPr>
            <a:r>
              <a:rPr lang="en-US" sz="2000" dirty="0" smtClean="0">
                <a:solidFill>
                  <a:srgbClr val="000090"/>
                </a:solidFill>
                <a:latin typeface="Lucida Bright"/>
                <a:hlinkClick r:id="rId7"/>
              </a:rPr>
              <a:t>* Ethnic and Racial Disparities in Education: Psychology’s  Contributions to Understanding and Reducing Disparities</a:t>
            </a:r>
            <a:endParaRPr lang="en-US" sz="2000" dirty="0" smtClean="0">
              <a:solidFill>
                <a:srgbClr val="000090"/>
              </a:solidFill>
              <a:latin typeface="Lucida Bright"/>
            </a:endParaRPr>
          </a:p>
          <a:p>
            <a:pPr>
              <a:spcBef>
                <a:spcPct val="20000"/>
              </a:spcBef>
            </a:pPr>
            <a:r>
              <a:rPr lang="en-US" sz="2000" dirty="0" smtClean="0">
                <a:solidFill>
                  <a:srgbClr val="000090"/>
                </a:solidFill>
                <a:latin typeface="Lucida Bright"/>
                <a:hlinkClick r:id="rId8"/>
              </a:rPr>
              <a:t>* Resources for the Inclusion of Social Class in Psychology Curricula </a:t>
            </a:r>
            <a:endParaRPr lang="en-US" sz="2000" dirty="0" smtClean="0">
              <a:solidFill>
                <a:srgbClr val="000090"/>
              </a:solidFill>
              <a:latin typeface="Lucida Bright"/>
            </a:endParaRPr>
          </a:p>
          <a:p>
            <a:pPr>
              <a:spcBef>
                <a:spcPct val="20000"/>
              </a:spcBef>
            </a:pPr>
            <a:r>
              <a:rPr lang="en-US" sz="2000" dirty="0" smtClean="0">
                <a:solidFill>
                  <a:srgbClr val="000090"/>
                </a:solidFill>
                <a:latin typeface="Lucida Bright"/>
                <a:hlinkClick r:id="rId5"/>
              </a:rPr>
              <a:t>* Toward an Inclusive Psychology: Infusing the Introductory Psychology Textbook with Diversity Content</a:t>
            </a:r>
            <a:endParaRPr lang="en-US" sz="2000" dirty="0" smtClean="0">
              <a:solidFill>
                <a:srgbClr val="000090"/>
              </a:solidFill>
              <a:latin typeface="Lucida Br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1000" y="53298"/>
            <a:ext cx="2260600" cy="1861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03300" y="2720082"/>
            <a:ext cx="3403600" cy="255454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Lucida Bright"/>
              </a:rPr>
              <a:t>Thanks for coming!</a:t>
            </a:r>
          </a:p>
          <a:p>
            <a:pPr algn="ctr"/>
            <a:endParaRPr lang="en-US" sz="3200" dirty="0" smtClean="0">
              <a:solidFill>
                <a:schemeClr val="bg1"/>
              </a:solidFill>
              <a:latin typeface="Lucida Bright"/>
            </a:endParaRP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Lucida Bright"/>
              </a:rPr>
              <a:t>steven.jones</a:t>
            </a:r>
            <a:r>
              <a:rPr lang="en-US" sz="3200" dirty="0" smtClean="0">
                <a:solidFill>
                  <a:schemeClr val="bg1"/>
                </a:solidFill>
                <a:latin typeface="Lucida Bright"/>
              </a:rPr>
              <a:t>@</a:t>
            </a:r>
            <a:br>
              <a:rPr lang="en-US" sz="3200" dirty="0" smtClean="0">
                <a:solidFill>
                  <a:schemeClr val="bg1"/>
                </a:solidFill>
                <a:latin typeface="Lucida Bright"/>
              </a:rPr>
            </a:br>
            <a:r>
              <a:rPr lang="en-US" sz="3200" dirty="0" err="1" smtClean="0">
                <a:solidFill>
                  <a:schemeClr val="bg1"/>
                </a:solidFill>
                <a:latin typeface="Lucida Bright"/>
              </a:rPr>
              <a:t>dpsnc.net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DSC_00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467" y="304801"/>
            <a:ext cx="4048733" cy="6048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7501"/>
            <a:ext cx="7772400" cy="1016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Helvetica"/>
              </a:rPr>
              <a:t>Who am I?</a:t>
            </a:r>
            <a:endParaRPr lang="en-US" dirty="0">
              <a:latin typeface="Helvetica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85800" y="1181099"/>
          <a:ext cx="7772400" cy="3134360"/>
        </p:xfrm>
        <a:graphic>
          <a:graphicData uri="http://schemas.openxmlformats.org/drawingml/2006/table">
            <a:tbl>
              <a:tblPr bandRow="1">
                <a:tableStyleId>{E929F9F4-4A8F-4326-A1B4-22849713DDAB}</a:tableStyleId>
              </a:tblPr>
              <a:tblGrid>
                <a:gridCol w="1200944"/>
                <a:gridCol w="3117056"/>
                <a:gridCol w="34544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r>
                        <a:rPr lang="en-US" baseline="0" dirty="0" smtClean="0"/>
                        <a:t> teach</a:t>
                      </a:r>
                      <a:r>
                        <a:rPr lang="en-US" dirty="0" smtClean="0"/>
                        <a:t> 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 a small</a:t>
                      </a:r>
                      <a:r>
                        <a:rPr lang="en-US" baseline="0" dirty="0" smtClean="0"/>
                        <a:t> public high school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</a:t>
                      </a:r>
                      <a:r>
                        <a:rPr lang="en-US" baseline="0" dirty="0" smtClean="0"/>
                        <a:t> Psych in one semester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 tweet 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hlinkClick r:id="rId2" action="ppaction://hlinkfile"/>
                        </a:rPr>
                        <a:t>@</a:t>
                      </a:r>
                      <a:r>
                        <a:rPr lang="en-US" dirty="0" err="1" smtClean="0">
                          <a:hlinkClick r:id="rId2" action="ppaction://hlinkfile"/>
                        </a:rPr>
                        <a:t>highschoolpsych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 #</a:t>
                      </a:r>
                      <a:r>
                        <a:rPr lang="en-US" dirty="0" err="1" smtClean="0"/>
                        <a:t>psychat</a:t>
                      </a:r>
                      <a:r>
                        <a:rPr lang="en-US" dirty="0" smtClean="0"/>
                        <a:t> (Thursdays</a:t>
                      </a:r>
                      <a:r>
                        <a:rPr lang="en-US" baseline="0" dirty="0" smtClean="0"/>
                        <a:t> @8 ET)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 blog 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 Teaching High School Psychology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hlinkClick r:id="rId3" action="ppaction://hlinkfile"/>
                        </a:rPr>
                        <a:t>(tinyurl.com/hspsych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 serve 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 Chair-elect</a:t>
                      </a:r>
                      <a:r>
                        <a:rPr lang="en-US" baseline="0" dirty="0" smtClean="0"/>
                        <a:t> of the </a:t>
                      </a:r>
                      <a:r>
                        <a:rPr lang="en-US" baseline="0" dirty="0" err="1" smtClean="0"/>
                        <a:t>APA’s</a:t>
                      </a:r>
                      <a:r>
                        <a:rPr lang="en-US" baseline="0" dirty="0" smtClean="0"/>
                        <a:t> TOPSS committee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(TOPSS = Teachers of Psychology in the Secondary</a:t>
                      </a:r>
                      <a:r>
                        <a:rPr lang="en-US" baseline="0" dirty="0" smtClean="0"/>
                        <a:t> Schools)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 gather</a:t>
                      </a:r>
                      <a:r>
                        <a:rPr lang="en-US" baseline="0" dirty="0" smtClean="0"/>
                        <a:t> 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images on </a:t>
                      </a:r>
                      <a:r>
                        <a:rPr lang="en-US" dirty="0" smtClean="0">
                          <a:hlinkClick r:id="rId4"/>
                        </a:rPr>
                        <a:t>Pinterest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videos on </a:t>
                      </a:r>
                      <a:r>
                        <a:rPr lang="en-US" baseline="0" dirty="0" smtClean="0">
                          <a:hlinkClick r:id="rId5"/>
                        </a:rPr>
                        <a:t>YouTube</a:t>
                      </a:r>
                      <a:endParaRPr lang="en-US" baseline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aseline="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327400" y="4521200"/>
            <a:ext cx="5130800" cy="7747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Lucida Bright"/>
              </a:rPr>
              <a:t>Thanks to TOPSS for allowing me to present at NCSS. </a:t>
            </a:r>
            <a:endParaRPr lang="en-US" dirty="0">
              <a:solidFill>
                <a:srgbClr val="000090"/>
              </a:solidFill>
              <a:latin typeface="Lucida Bright"/>
            </a:endParaRPr>
          </a:p>
        </p:txBody>
      </p:sp>
      <p:pic>
        <p:nvPicPr>
          <p:cNvPr id="6" name="Picture 2" descr="New-TOPPS-Logo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28152"/>
            <a:ext cx="2057400" cy="131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09900" y="5295900"/>
            <a:ext cx="5829300" cy="138499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Lucida Bright"/>
              </a:rPr>
              <a:t>Don’t forget the Psych Community/TOPSS reception tonight at 7! (P.S. T-shirts!)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SC_00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167" y="3802967"/>
            <a:ext cx="4512042" cy="3055033"/>
          </a:xfrm>
          <a:prstGeom prst="rect">
            <a:avLst/>
          </a:prstGeom>
        </p:spPr>
      </p:pic>
      <p:pic>
        <p:nvPicPr>
          <p:cNvPr id="8" name="Picture 7" descr="DSC_01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666" y="2067620"/>
            <a:ext cx="4594833" cy="3075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787400"/>
          </a:xfrm>
          <a:solidFill>
            <a:schemeClr val="accent4">
              <a:lumMod val="50000"/>
              <a:alpha val="87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CFFCC"/>
                </a:solidFill>
                <a:latin typeface="Helvetica"/>
              </a:rPr>
              <a:t>Why this matters to me.</a:t>
            </a:r>
            <a:endParaRPr lang="en-US" dirty="0">
              <a:solidFill>
                <a:srgbClr val="CCFFCC"/>
              </a:solidFill>
              <a:latin typeface="Helvetica"/>
            </a:endParaRPr>
          </a:p>
        </p:txBody>
      </p:sp>
      <p:pic>
        <p:nvPicPr>
          <p:cNvPr id="6" name="Picture 5" descr="b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167" y="787401"/>
            <a:ext cx="4318000" cy="3238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100" y="5689600"/>
            <a:ext cx="336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My students!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40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Helvetica"/>
              </a:rPr>
              <a:t>Today’s goal:</a:t>
            </a:r>
            <a:endParaRPr lang="en-US" dirty="0">
              <a:latin typeface="Helvetic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600" y="1478755"/>
            <a:ext cx="8318500" cy="4845845"/>
          </a:xfrm>
        </p:spPr>
        <p:txBody>
          <a:bodyPr>
            <a:normAutofit fontScale="77500" lnSpcReduction="20000"/>
          </a:bodyPr>
          <a:lstStyle/>
          <a:p>
            <a:endParaRPr lang="en-US" dirty="0" smtClean="0">
              <a:solidFill>
                <a:srgbClr val="000090"/>
              </a:solidFill>
              <a:latin typeface="Lucida Bright"/>
            </a:endParaRPr>
          </a:p>
          <a:p>
            <a:r>
              <a:rPr lang="en-US" dirty="0" smtClean="0">
                <a:solidFill>
                  <a:srgbClr val="000090"/>
                </a:solidFill>
                <a:latin typeface="Lucida Bright"/>
              </a:rPr>
              <a:t>How to infuse diversity into intro psych without it feeling “tacked on.”</a:t>
            </a:r>
          </a:p>
          <a:p>
            <a:endParaRPr lang="en-US" dirty="0" smtClean="0">
              <a:solidFill>
                <a:srgbClr val="000090"/>
              </a:solidFill>
              <a:latin typeface="Lucida Bright"/>
            </a:endParaRPr>
          </a:p>
          <a:p>
            <a:r>
              <a:rPr lang="en-US" dirty="0" smtClean="0">
                <a:solidFill>
                  <a:srgbClr val="000090"/>
                </a:solidFill>
                <a:latin typeface="Lucida Bright"/>
              </a:rPr>
              <a:t> </a:t>
            </a:r>
          </a:p>
          <a:p>
            <a:r>
              <a:rPr lang="en-US" dirty="0" smtClean="0">
                <a:solidFill>
                  <a:srgbClr val="000090"/>
                </a:solidFill>
                <a:latin typeface="Lucida Bright"/>
              </a:rPr>
              <a:t>My way of doing that is to find resources that are genuine, reflect diversity and are also excellent examples of psychological concepts.</a:t>
            </a:r>
          </a:p>
          <a:p>
            <a:endParaRPr lang="en-US" dirty="0" smtClean="0">
              <a:solidFill>
                <a:srgbClr val="000090"/>
              </a:solidFill>
              <a:latin typeface="Lucida Bright"/>
            </a:endParaRPr>
          </a:p>
          <a:p>
            <a:endParaRPr lang="en-US" dirty="0" smtClean="0">
              <a:solidFill>
                <a:srgbClr val="000090"/>
              </a:solidFill>
              <a:latin typeface="Lucida Bright"/>
            </a:endParaRPr>
          </a:p>
          <a:p>
            <a:r>
              <a:rPr lang="en-US" dirty="0" smtClean="0">
                <a:solidFill>
                  <a:srgbClr val="000090"/>
                </a:solidFill>
                <a:latin typeface="Lucida Bright"/>
              </a:rPr>
              <a:t>Why being </a:t>
            </a:r>
            <a:r>
              <a:rPr lang="en-US" u="sng" dirty="0" smtClean="0">
                <a:solidFill>
                  <a:srgbClr val="000090"/>
                </a:solidFill>
                <a:latin typeface="Lucida Bright"/>
              </a:rPr>
              <a:t>genuine</a:t>
            </a:r>
            <a:r>
              <a:rPr lang="en-US" dirty="0" smtClean="0">
                <a:solidFill>
                  <a:srgbClr val="000090"/>
                </a:solidFill>
                <a:latin typeface="Lucida Bright"/>
              </a:rPr>
              <a:t> matters: if you don’t have a passion and enthusiasm for the resources you choose, the students will feel it. </a:t>
            </a:r>
          </a:p>
          <a:p>
            <a:endParaRPr lang="en-US" dirty="0" smtClean="0">
              <a:solidFill>
                <a:srgbClr val="000090"/>
              </a:solidFill>
              <a:latin typeface="Lucida Bright"/>
            </a:endParaRPr>
          </a:p>
          <a:p>
            <a:endParaRPr lang="en-US" dirty="0" smtClean="0">
              <a:solidFill>
                <a:srgbClr val="000090"/>
              </a:solidFill>
              <a:latin typeface="Lucida Br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695714"/>
            <a:ext cx="9144000" cy="1162286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"/>
                <a:hlinkClick r:id="rId2"/>
              </a:rPr>
              <a:t>National Standards for High School Psychology Curricula</a:t>
            </a:r>
            <a:endParaRPr lang="en-US" dirty="0">
              <a:latin typeface="Helvetica"/>
            </a:endParaRPr>
          </a:p>
        </p:txBody>
      </p:sp>
      <p:pic>
        <p:nvPicPr>
          <p:cNvPr id="4" name="Content Placeholder 5" descr="national-standards-chart_tcm7-121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3208" y="239318"/>
            <a:ext cx="5429250" cy="545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99200" y="1587500"/>
            <a:ext cx="2603500" cy="255454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Lucida Bright"/>
              </a:rPr>
              <a:t>Here are the seven domains – but where is </a:t>
            </a:r>
            <a:r>
              <a:rPr lang="en-US" sz="3200" u="sng" dirty="0" smtClean="0">
                <a:solidFill>
                  <a:schemeClr val="bg1"/>
                </a:solidFill>
                <a:latin typeface="Lucida Bright"/>
              </a:rPr>
              <a:t>diversity</a:t>
            </a:r>
            <a:r>
              <a:rPr lang="en-US" sz="3200" dirty="0" smtClean="0">
                <a:solidFill>
                  <a:schemeClr val="bg1"/>
                </a:solidFill>
                <a:latin typeface="Lucida Bright"/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8301"/>
            <a:ext cx="7772400" cy="1270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"/>
              </a:rPr>
              <a:t>Infusing Diversity Throughout the High School Psychology Course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800" y="2019300"/>
            <a:ext cx="8813800" cy="4597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Lucida Bright"/>
              </a:rPr>
              <a:t>“Teachers present psychological science through a lens that is both comprehensive and representative of today’s diverse student population. </a:t>
            </a:r>
          </a:p>
          <a:p>
            <a:r>
              <a:rPr lang="en-US" dirty="0" smtClean="0">
                <a:solidFill>
                  <a:srgbClr val="000090"/>
                </a:solidFill>
                <a:latin typeface="Lucida Bright"/>
              </a:rPr>
              <a:t>Issues of race/ethnicity, culture, gender identity and expression, sexual orientation, disability, religion, socioeconomic status, national origin, and aging should be incorporated into the psychology course.” </a:t>
            </a:r>
            <a:endParaRPr lang="en-US" dirty="0">
              <a:solidFill>
                <a:srgbClr val="000090"/>
              </a:solidFill>
              <a:latin typeface="Lucida Br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67569"/>
            <a:ext cx="7772400" cy="1055688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Helvetica"/>
              </a:rPr>
              <a:t>APA’s</a:t>
            </a:r>
            <a:r>
              <a:rPr lang="en-US" dirty="0" smtClean="0">
                <a:latin typeface="Helvetica"/>
              </a:rPr>
              <a:t> Careers in Psychology </a:t>
            </a:r>
            <a:endParaRPr lang="en-US" dirty="0">
              <a:latin typeface="Helvetic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1100" y="5130800"/>
            <a:ext cx="6883400" cy="1135927"/>
          </a:xfrm>
          <a:solidFill>
            <a:schemeClr val="accent5"/>
          </a:solidFill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Lucida Bright"/>
              </a:rPr>
              <a:t>An excellent </a:t>
            </a:r>
            <a:r>
              <a:rPr lang="en-US" dirty="0" smtClean="0">
                <a:solidFill>
                  <a:srgbClr val="000090"/>
                </a:solidFill>
                <a:latin typeface="Lucida Bright"/>
                <a:hlinkClick r:id="rId2"/>
              </a:rPr>
              <a:t>brochure </a:t>
            </a:r>
            <a:r>
              <a:rPr lang="en-US" dirty="0" smtClean="0">
                <a:solidFill>
                  <a:srgbClr val="000090"/>
                </a:solidFill>
                <a:latin typeface="Lucida Bright"/>
              </a:rPr>
              <a:t>featuring a very diverse group of psychologists.</a:t>
            </a:r>
          </a:p>
          <a:p>
            <a:r>
              <a:rPr lang="en-US" dirty="0" smtClean="0">
                <a:solidFill>
                  <a:srgbClr val="000090"/>
                </a:solidFill>
                <a:latin typeface="Lucida Bright"/>
              </a:rPr>
              <a:t> (Updated in 2012) </a:t>
            </a:r>
            <a:endParaRPr lang="en-US" dirty="0">
              <a:solidFill>
                <a:srgbClr val="000090"/>
              </a:solidFill>
              <a:latin typeface="Lucida Br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8139"/>
            <a:ext cx="3403600" cy="58477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Lucida Bright"/>
              </a:rPr>
              <a:t>CAREERS</a:t>
            </a:r>
          </a:p>
        </p:txBody>
      </p:sp>
      <p:pic>
        <p:nvPicPr>
          <p:cNvPr id="6" name="Picture 5" descr="b2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923257"/>
            <a:ext cx="7645400" cy="29591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79512"/>
            <a:ext cx="2717800" cy="105568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"/>
              </a:rPr>
              <a:t>WEIRD subjects</a:t>
            </a:r>
            <a:endParaRPr lang="en-US" dirty="0">
              <a:latin typeface="Helvetic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700" y="3009900"/>
            <a:ext cx="4368800" cy="3022600"/>
          </a:xfrm>
          <a:solidFill>
            <a:schemeClr val="accent5"/>
          </a:solidFill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Lucida Bright"/>
              </a:rPr>
              <a:t>The subjects in many research studies are WEIRD societies: Western, Educated, Industrialized, Rich, and Democratic. See the journal article </a:t>
            </a:r>
            <a:r>
              <a:rPr lang="en-US" dirty="0" smtClean="0">
                <a:solidFill>
                  <a:srgbClr val="000090"/>
                </a:solidFill>
                <a:latin typeface="Lucida Bright"/>
                <a:hlinkClick r:id="rId2" action="ppaction://hlinkfile"/>
              </a:rPr>
              <a:t>PDF </a:t>
            </a:r>
            <a:r>
              <a:rPr lang="en-US" dirty="0" smtClean="0">
                <a:solidFill>
                  <a:srgbClr val="000090"/>
                </a:solidFill>
                <a:latin typeface="Lucida Bright"/>
              </a:rPr>
              <a:t>and related </a:t>
            </a:r>
            <a:r>
              <a:rPr lang="en-US" dirty="0" smtClean="0">
                <a:solidFill>
                  <a:srgbClr val="000090"/>
                </a:solidFill>
                <a:latin typeface="Lucida Bright"/>
                <a:hlinkClick r:id="rId3"/>
              </a:rPr>
              <a:t>story</a:t>
            </a:r>
            <a:r>
              <a:rPr lang="en-US" dirty="0" smtClean="0">
                <a:solidFill>
                  <a:srgbClr val="000090"/>
                </a:solidFill>
                <a:latin typeface="Lucida Bright"/>
              </a:rPr>
              <a:t>. </a:t>
            </a:r>
          </a:p>
          <a:p>
            <a:endParaRPr lang="en-US" dirty="0" smtClean="0">
              <a:solidFill>
                <a:srgbClr val="000090"/>
              </a:solidFill>
              <a:latin typeface="Lucida Bright"/>
            </a:endParaRPr>
          </a:p>
          <a:p>
            <a:r>
              <a:rPr lang="en-US" dirty="0" smtClean="0">
                <a:solidFill>
                  <a:srgbClr val="000090"/>
                </a:solidFill>
                <a:latin typeface="Lucida Bright"/>
              </a:rPr>
              <a:t>How can this affect our perceptions of normal behavior? </a:t>
            </a:r>
            <a:endParaRPr lang="en-US" dirty="0">
              <a:solidFill>
                <a:srgbClr val="000090"/>
              </a:solidFill>
              <a:latin typeface="Lucida Br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8139"/>
            <a:ext cx="3403600" cy="58477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Lucida Bright"/>
              </a:rPr>
              <a:t>RESEARCH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b3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950" y="406400"/>
            <a:ext cx="5295900" cy="1828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194300" y="2610683"/>
            <a:ext cx="37655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“An analysis of top psychology journals found that 96% of subjects come from Western industrialized nations, which contain only 12% of the world's population.</a:t>
            </a:r>
          </a:p>
          <a:p>
            <a:endParaRPr lang="en-US" dirty="0" smtClean="0"/>
          </a:p>
          <a:p>
            <a:r>
              <a:rPr lang="en-US" dirty="0" smtClean="0"/>
              <a:t>•67% of American subjects and 80% of international subjects are undergraduate psychology students.</a:t>
            </a:r>
          </a:p>
          <a:p>
            <a:endParaRPr lang="en-US" dirty="0" smtClean="0"/>
          </a:p>
          <a:p>
            <a:r>
              <a:rPr lang="en-US" dirty="0" smtClean="0"/>
              <a:t>•An American undergraduate is 4,000 times more likely to be a subject in a psychology experiment than a random person outside the West.”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395413"/>
            <a:ext cx="3390900" cy="830624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Helvetica"/>
                <a:sym typeface="Wingdings"/>
              </a:rPr>
              <a:t></a:t>
            </a:r>
            <a:r>
              <a:rPr lang="en-US" dirty="0" smtClean="0">
                <a:latin typeface="Helvetica"/>
                <a:sym typeface="Wingdings"/>
              </a:rPr>
              <a:t> </a:t>
            </a:r>
            <a:r>
              <a:rPr lang="en-US" dirty="0" smtClean="0">
                <a:latin typeface="Helvetica"/>
              </a:rPr>
              <a:t>Why show this …</a:t>
            </a:r>
            <a:endParaRPr lang="en-US" dirty="0">
              <a:latin typeface="Helvetic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100" y="3709988"/>
            <a:ext cx="4876800" cy="220803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Lucida Bright"/>
              </a:rPr>
              <a:t>Hoop Dreams follows two high school freshmen over the next four+ years of life.  It’s a great way to have students apply what they’ve learned about such as: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18139"/>
            <a:ext cx="3403600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Lucida Bright"/>
              </a:rPr>
              <a:t>LIFE SPAN DEVELOPMENT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60600" y="2879364"/>
            <a:ext cx="3721100" cy="830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… when you can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show this? 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Wingdings"/>
              </a:rPr>
              <a:t>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195357"/>
            <a:ext cx="2260600" cy="226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700" y="206737"/>
            <a:ext cx="2794000" cy="4038600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292100" y="5918019"/>
            <a:ext cx="2527300" cy="689337"/>
          </a:xfrm>
          <a:prstGeom prst="rect">
            <a:avLst/>
          </a:prstGeom>
          <a:solidFill>
            <a:schemeClr val="accent5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dirty="0" smtClean="0">
                <a:solidFill>
                  <a:srgbClr val="000090"/>
                </a:solidFill>
                <a:latin typeface="Lucida Bright"/>
                <a:hlinkClick r:id="rId4"/>
              </a:rPr>
              <a:t>The trailer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Lucida Bright"/>
              <a:ea typeface="+mn-ea"/>
              <a:cs typeface="+mn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422900" y="4551726"/>
            <a:ext cx="3352800" cy="205563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noProof="0" dirty="0" smtClean="0">
                <a:solidFill>
                  <a:srgbClr val="000090"/>
                </a:solidFill>
                <a:latin typeface="Lucida Bright"/>
              </a:rPr>
              <a:t>Identity </a:t>
            </a:r>
            <a:r>
              <a:rPr lang="en-US" sz="3200" dirty="0" smtClean="0">
                <a:solidFill>
                  <a:srgbClr val="000090"/>
                </a:solidFill>
                <a:latin typeface="Lucida Bright"/>
              </a:rPr>
              <a:t>development</a:t>
            </a:r>
            <a:endParaRPr lang="en-US" sz="3200" noProof="0" dirty="0" smtClean="0">
              <a:solidFill>
                <a:srgbClr val="000090"/>
              </a:solidFill>
              <a:latin typeface="Lucida Bright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noProof="0" dirty="0" smtClean="0">
                <a:solidFill>
                  <a:srgbClr val="000090"/>
                </a:solidFill>
                <a:latin typeface="Lucida Bright"/>
              </a:rPr>
              <a:t>Extrinsic and intrinsic motivation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dirty="0" smtClean="0">
                <a:solidFill>
                  <a:srgbClr val="000090"/>
                </a:solidFill>
                <a:latin typeface="Lucida Bright"/>
              </a:rPr>
              <a:t>Moral development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noProof="0" dirty="0" smtClean="0">
                <a:solidFill>
                  <a:srgbClr val="000090"/>
                </a:solidFill>
                <a:latin typeface="Lucida Bright"/>
              </a:rPr>
              <a:t>Stability </a:t>
            </a:r>
            <a:r>
              <a:rPr lang="en-US" sz="3200" noProof="0" dirty="0" err="1" smtClean="0">
                <a:solidFill>
                  <a:srgbClr val="000090"/>
                </a:solidFill>
                <a:latin typeface="Lucida Bright"/>
              </a:rPr>
              <a:t>v</a:t>
            </a:r>
            <a:r>
              <a:rPr lang="en-US" sz="3200" noProof="0" dirty="0" smtClean="0">
                <a:solidFill>
                  <a:srgbClr val="000090"/>
                </a:solidFill>
                <a:latin typeface="Lucida Bright"/>
              </a:rPr>
              <a:t>. change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dirty="0" smtClean="0">
                <a:solidFill>
                  <a:srgbClr val="000090"/>
                </a:solidFill>
                <a:latin typeface="Lucida Bright"/>
              </a:rPr>
              <a:t>Personality theories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noProof="0" dirty="0" smtClean="0">
                <a:solidFill>
                  <a:srgbClr val="000090"/>
                </a:solidFill>
                <a:latin typeface="Lucida Bright"/>
              </a:rPr>
              <a:t>Conformity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Lucida Brigh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759</Words>
  <Application>Microsoft Office PowerPoint</Application>
  <PresentationFormat>On-screen Show (4:3)</PresentationFormat>
  <Paragraphs>123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Not Tacked On:  Effectively Incorporating Diversity in Introductory Psychology </vt:lpstr>
      <vt:lpstr>Who am I?</vt:lpstr>
      <vt:lpstr>Why this matters to me.</vt:lpstr>
      <vt:lpstr>Today’s goal:</vt:lpstr>
      <vt:lpstr>National Standards for High School Psychology Curricula</vt:lpstr>
      <vt:lpstr>Infusing Diversity Throughout the High School Psychology Course</vt:lpstr>
      <vt:lpstr>APA’s Careers in Psychology </vt:lpstr>
      <vt:lpstr>WEIRD subjects</vt:lpstr>
      <vt:lpstr> Why show this …</vt:lpstr>
      <vt:lpstr>Preschool in Three Cultures</vt:lpstr>
      <vt:lpstr>Preschool in Three Cultures</vt:lpstr>
      <vt:lpstr>Babies</vt:lpstr>
      <vt:lpstr>PowerPoint Presentation</vt:lpstr>
      <vt:lpstr>The history of intelligence testing</vt:lpstr>
      <vt:lpstr>Is Noam Chomsky wrong? </vt:lpstr>
      <vt:lpstr>Some resources</vt:lpstr>
      <vt:lpstr>PowerPoint Presentation</vt:lpstr>
    </vt:vector>
  </TitlesOfParts>
  <Company>Durham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 Tacked On:  Effectively Incorporating Diversity in Introductory Psych</dc:title>
  <dc:creator>Steve Jones</dc:creator>
  <cp:lastModifiedBy>Joseph Geiger</cp:lastModifiedBy>
  <cp:revision>60</cp:revision>
  <dcterms:created xsi:type="dcterms:W3CDTF">2012-11-20T01:16:04Z</dcterms:created>
  <dcterms:modified xsi:type="dcterms:W3CDTF">2012-11-20T12:56:18Z</dcterms:modified>
</cp:coreProperties>
</file>