
<file path=[Content_Types].xml><?xml version="1.0" encoding="utf-8"?>
<Types xmlns="http://schemas.openxmlformats.org/package/2006/content-types">
  <Default Extension="xml" ContentType="application/xml"/>
  <Default Extension="mp4" ContentType="video/mp4"/>
  <Default Extension="png" ContentType="image/png"/>
  <Default Extension="jpg" ContentType="image/jpe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5143500" type="screen16x9"/>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4"/>
    <p:restoredTop sz="94575"/>
  </p:normalViewPr>
  <p:slideViewPr>
    <p:cSldViewPr snapToGrid="0" snapToObjects="1">
      <p:cViewPr varScale="1">
        <p:scale>
          <a:sx n="113" d="100"/>
          <a:sy n="113" d="100"/>
        </p:scale>
        <p:origin x="200"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16305130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7" name="Shape 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14065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7" name="Shape 1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548230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4" name="Shape 1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Ocean and Octopus added</a:t>
            </a:r>
          </a:p>
        </p:txBody>
      </p:sp>
    </p:spTree>
    <p:extLst>
      <p:ext uri="{BB962C8B-B14F-4D97-AF65-F5344CB8AC3E}">
        <p14:creationId xmlns:p14="http://schemas.microsoft.com/office/powerpoint/2010/main" val="1411890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2" name="Shape 1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099674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4" name="Shape 1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60 minutes Ronald Cotton                                 </a:t>
            </a:r>
          </a:p>
        </p:txBody>
      </p:sp>
    </p:spTree>
    <p:extLst>
      <p:ext uri="{BB962C8B-B14F-4D97-AF65-F5344CB8AC3E}">
        <p14:creationId xmlns:p14="http://schemas.microsoft.com/office/powerpoint/2010/main" val="1786219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how good of a look did you get at the culprit?                        35 minutes into presentation 3:15 </a:t>
            </a:r>
          </a:p>
          <a:p>
            <a:pPr>
              <a:spcBef>
                <a:spcPts val="0"/>
              </a:spcBef>
              <a:buNone/>
            </a:pPr>
            <a:r>
              <a:rPr lang="en"/>
              <a:t>How confident are you with your answer?</a:t>
            </a:r>
          </a:p>
        </p:txBody>
      </p:sp>
    </p:spTree>
    <p:extLst>
      <p:ext uri="{BB962C8B-B14F-4D97-AF65-F5344CB8AC3E}">
        <p14:creationId xmlns:p14="http://schemas.microsoft.com/office/powerpoint/2010/main" val="2015566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2" name="Shape 1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Death Penalty, Mentally Ill</a:t>
            </a:r>
          </a:p>
          <a:p>
            <a:pPr>
              <a:spcBef>
                <a:spcPts val="0"/>
              </a:spcBef>
              <a:buNone/>
            </a:pPr>
            <a:r>
              <a:rPr lang="en"/>
              <a:t>Elbaum</a:t>
            </a:r>
          </a:p>
        </p:txBody>
      </p:sp>
    </p:spTree>
    <p:extLst>
      <p:ext uri="{BB962C8B-B14F-4D97-AF65-F5344CB8AC3E}">
        <p14:creationId xmlns:p14="http://schemas.microsoft.com/office/powerpoint/2010/main" val="1213857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1" name="Shape 2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02154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3" name="Shape 2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86795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Killed 2012, Huntsville Texas.  in 1994 convicted of killing a police drug informant. Lawyer missed deadline to protest low IQ so not admissible</a:t>
            </a:r>
          </a:p>
        </p:txBody>
      </p:sp>
    </p:spTree>
    <p:extLst>
      <p:ext uri="{BB962C8B-B14F-4D97-AF65-F5344CB8AC3E}">
        <p14:creationId xmlns:p14="http://schemas.microsoft.com/office/powerpoint/2010/main" val="414111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6" name="Shape 2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131115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7" name="Shape 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228600" rtl="0">
              <a:spcBef>
                <a:spcPts val="0"/>
              </a:spcBef>
              <a:buAutoNum type="arabicPeriod"/>
            </a:pPr>
            <a:r>
              <a:rPr lang="en"/>
              <a:t>Starts off with classes as a post AP activity                          Elbaum</a:t>
            </a:r>
          </a:p>
          <a:p>
            <a:pPr marL="457200" lvl="0" indent="-228600" rtl="0">
              <a:spcBef>
                <a:spcPts val="0"/>
              </a:spcBef>
              <a:buAutoNum type="arabicPeriod"/>
            </a:pPr>
            <a:r>
              <a:rPr lang="en"/>
              <a:t>Evolves to Law Club/Psych Club</a:t>
            </a:r>
          </a:p>
          <a:p>
            <a:pPr marL="457200" lvl="0" indent="-228600">
              <a:spcBef>
                <a:spcPts val="0"/>
              </a:spcBef>
              <a:buAutoNum type="arabicPeriod"/>
            </a:pPr>
            <a:r>
              <a:rPr lang="en"/>
              <a:t>Goal: Collaborative class</a:t>
            </a:r>
          </a:p>
        </p:txBody>
      </p:sp>
    </p:spTree>
    <p:extLst>
      <p:ext uri="{BB962C8B-B14F-4D97-AF65-F5344CB8AC3E}">
        <p14:creationId xmlns:p14="http://schemas.microsoft.com/office/powerpoint/2010/main" val="764220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32" name="Shape 2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927322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39" name="Shape 2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reference packet</a:t>
            </a:r>
          </a:p>
        </p:txBody>
      </p:sp>
    </p:spTree>
    <p:extLst>
      <p:ext uri="{BB962C8B-B14F-4D97-AF65-F5344CB8AC3E}">
        <p14:creationId xmlns:p14="http://schemas.microsoft.com/office/powerpoint/2010/main" val="20051407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7" name="Shape 24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0872805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4" name="Shape 2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779014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0" name="Shape 2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489985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219757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9" name="Shape 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5 minutes in 2:45</a:t>
            </a:r>
          </a:p>
        </p:txBody>
      </p:sp>
    </p:spTree>
    <p:extLst>
      <p:ext uri="{BB962C8B-B14F-4D97-AF65-F5344CB8AC3E}">
        <p14:creationId xmlns:p14="http://schemas.microsoft.com/office/powerpoint/2010/main" val="1862109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5" name="Shape 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“we are conducting this presentation as if we were teaching our class” </a:t>
            </a:r>
          </a:p>
          <a:p>
            <a:pPr>
              <a:spcBef>
                <a:spcPts val="0"/>
              </a:spcBef>
              <a:buNone/>
            </a:pPr>
            <a:r>
              <a:rPr lang="en"/>
              <a:t>successful less than 1% of the time</a:t>
            </a:r>
          </a:p>
        </p:txBody>
      </p:sp>
    </p:spTree>
    <p:extLst>
      <p:ext uri="{BB962C8B-B14F-4D97-AF65-F5344CB8AC3E}">
        <p14:creationId xmlns:p14="http://schemas.microsoft.com/office/powerpoint/2010/main" val="1191649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1" name="Shape 1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a:solidFill>
                  <a:schemeClr val="dk1"/>
                </a:solidFill>
              </a:rPr>
              <a:t>1843:  Daniel M'Naghten shot and killed the secretary (Edward Drummond)of the British Prime Minister (Robert Peel), believing that the Prime Minister was conspiring against him. The court acquitted McNaughton "by reason of insanity," and he was placed in a mental institution for the rest of his life. However, the case caused a public uproar, and Queen Victoria ordered the court to develop a stricter test for insanity.</a:t>
            </a:r>
          </a:p>
          <a:p>
            <a:pPr>
              <a:spcBef>
                <a:spcPts val="0"/>
              </a:spcBef>
              <a:buNone/>
            </a:pPr>
            <a:r>
              <a:rPr lang="en"/>
              <a:t>Standard for insanity in roughly half of all states</a:t>
            </a:r>
          </a:p>
        </p:txBody>
      </p:sp>
    </p:spTree>
    <p:extLst>
      <p:ext uri="{BB962C8B-B14F-4D97-AF65-F5344CB8AC3E}">
        <p14:creationId xmlns:p14="http://schemas.microsoft.com/office/powerpoint/2010/main" val="617276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7" name="Shape 1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John Hinckley</a:t>
            </a:r>
          </a:p>
        </p:txBody>
      </p:sp>
    </p:spTree>
    <p:extLst>
      <p:ext uri="{BB962C8B-B14F-4D97-AF65-F5344CB8AC3E}">
        <p14:creationId xmlns:p14="http://schemas.microsoft.com/office/powerpoint/2010/main" val="70468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3" name="Shape 1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104623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0" name="Shape 1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Goal: 15 minutes in at this point    2:55 done</a:t>
            </a:r>
          </a:p>
        </p:txBody>
      </p:sp>
    </p:spTree>
    <p:extLst>
      <p:ext uri="{BB962C8B-B14F-4D97-AF65-F5344CB8AC3E}">
        <p14:creationId xmlns:p14="http://schemas.microsoft.com/office/powerpoint/2010/main" val="152082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
        <p:cNvGrpSpPr/>
        <p:nvPr/>
      </p:nvGrpSpPr>
      <p:grpSpPr>
        <a:xfrm>
          <a:off x="0" y="0"/>
          <a:ext cx="0" cy="0"/>
          <a:chOff x="0" y="0"/>
          <a:chExt cx="0" cy="0"/>
        </a:xfrm>
      </p:grpSpPr>
      <p:sp>
        <p:nvSpPr>
          <p:cNvPr id="9" name="Shape 9"/>
          <p:cNvSpPr/>
          <p:nvPr/>
        </p:nvSpPr>
        <p:spPr>
          <a:xfrm flipH="1">
            <a:off x="8246400" y="4245925"/>
            <a:ext cx="897599" cy="897599"/>
          </a:xfrm>
          <a:prstGeom prst="rtTriangle">
            <a:avLst/>
          </a:prstGeom>
          <a:solidFill>
            <a:schemeClr val="lt1"/>
          </a:solidFill>
          <a:ln>
            <a:noFill/>
          </a:ln>
        </p:spPr>
        <p:txBody>
          <a:bodyPr lIns="91425" tIns="91425" rIns="91425" bIns="91425" anchor="ctr" anchorCtr="0">
            <a:noAutofit/>
          </a:bodyPr>
          <a:lstStyle/>
          <a:p>
            <a:pPr>
              <a:spcBef>
                <a:spcPts val="0"/>
              </a:spcBef>
              <a:buNone/>
            </a:pPr>
            <a:endParaRPr/>
          </a:p>
        </p:txBody>
      </p:sp>
      <p:sp>
        <p:nvSpPr>
          <p:cNvPr id="10" name="Shape 10"/>
          <p:cNvSpPr/>
          <p:nvPr/>
        </p:nvSpPr>
        <p:spPr>
          <a:xfrm flipH="1">
            <a:off x="8246400" y="4245875"/>
            <a:ext cx="897599" cy="897599"/>
          </a:xfrm>
          <a:prstGeom prst="round1Rect">
            <a:avLst>
              <a:gd name="adj" fmla="val 16667"/>
            </a:avLst>
          </a:prstGeom>
          <a:solidFill>
            <a:schemeClr val="lt1">
              <a:alpha val="68080"/>
            </a:schemeClr>
          </a:solidFill>
          <a:ln>
            <a:noFill/>
          </a:ln>
        </p:spPr>
        <p:txBody>
          <a:bodyPr lIns="91425" tIns="91425" rIns="91425" bIns="91425" anchor="ctr" anchorCtr="0">
            <a:noAutofit/>
          </a:bodyPr>
          <a:lstStyle/>
          <a:p>
            <a:pPr>
              <a:spcBef>
                <a:spcPts val="0"/>
              </a:spcBef>
              <a:buNone/>
            </a:pPr>
            <a:endParaRPr/>
          </a:p>
        </p:txBody>
      </p:sp>
      <p:sp>
        <p:nvSpPr>
          <p:cNvPr id="11" name="Shape 11"/>
          <p:cNvSpPr txBox="1">
            <a:spLocks noGrp="1"/>
          </p:cNvSpPr>
          <p:nvPr>
            <p:ph type="ctrTitle"/>
          </p:nvPr>
        </p:nvSpPr>
        <p:spPr>
          <a:xfrm>
            <a:off x="390525" y="1819275"/>
            <a:ext cx="8222100" cy="933599"/>
          </a:xfrm>
          <a:prstGeom prst="rect">
            <a:avLst/>
          </a:prstGeom>
        </p:spPr>
        <p:txBody>
          <a:bodyPr lIns="91425" tIns="91425" rIns="91425" bIns="91425" anchor="b" anchorCtr="0"/>
          <a:lstStyle>
            <a:lvl1pPr>
              <a:spcBef>
                <a:spcPts val="0"/>
              </a:spcBef>
              <a:buSzPct val="100000"/>
              <a:defRPr sz="4800"/>
            </a:lvl1pPr>
            <a:lvl2pPr>
              <a:spcBef>
                <a:spcPts val="0"/>
              </a:spcBef>
              <a:buSzPct val="100000"/>
              <a:defRPr sz="4800"/>
            </a:lvl2pPr>
            <a:lvl3pPr>
              <a:spcBef>
                <a:spcPts val="0"/>
              </a:spcBef>
              <a:buSzPct val="100000"/>
              <a:defRPr sz="4800"/>
            </a:lvl3pPr>
            <a:lvl4pPr>
              <a:spcBef>
                <a:spcPts val="0"/>
              </a:spcBef>
              <a:buSzPct val="100000"/>
              <a:defRPr sz="4800"/>
            </a:lvl4pPr>
            <a:lvl5pPr>
              <a:spcBef>
                <a:spcPts val="0"/>
              </a:spcBef>
              <a:buSzPct val="100000"/>
              <a:defRPr sz="4800"/>
            </a:lvl5pPr>
            <a:lvl6pPr>
              <a:spcBef>
                <a:spcPts val="0"/>
              </a:spcBef>
              <a:buSzPct val="100000"/>
              <a:defRPr sz="4800"/>
            </a:lvl6pPr>
            <a:lvl7pPr>
              <a:spcBef>
                <a:spcPts val="0"/>
              </a:spcBef>
              <a:buSzPct val="100000"/>
              <a:defRPr sz="4800"/>
            </a:lvl7pPr>
            <a:lvl8pPr>
              <a:spcBef>
                <a:spcPts val="0"/>
              </a:spcBef>
              <a:buSzPct val="100000"/>
              <a:defRPr sz="4800"/>
            </a:lvl8pPr>
            <a:lvl9pPr>
              <a:spcBef>
                <a:spcPts val="0"/>
              </a:spcBef>
              <a:buSzPct val="100000"/>
              <a:defRPr sz="4800"/>
            </a:lvl9pPr>
          </a:lstStyle>
          <a:p>
            <a:endParaRPr/>
          </a:p>
        </p:txBody>
      </p:sp>
      <p:sp>
        <p:nvSpPr>
          <p:cNvPr id="12" name="Shape 12"/>
          <p:cNvSpPr txBox="1">
            <a:spLocks noGrp="1"/>
          </p:cNvSpPr>
          <p:nvPr>
            <p:ph type="subTitle" idx="1"/>
          </p:nvPr>
        </p:nvSpPr>
        <p:spPr>
          <a:xfrm>
            <a:off x="390525" y="2789130"/>
            <a:ext cx="8222100" cy="432899"/>
          </a:xfrm>
          <a:prstGeom prst="rect">
            <a:avLst/>
          </a:prstGeom>
        </p:spPr>
        <p:txBody>
          <a:bodyPr lIns="91425" tIns="91425" rIns="91425" bIns="91425" anchor="t" anchorCtr="0"/>
          <a:lstStyle>
            <a:lvl1pPr>
              <a:lnSpc>
                <a:spcPct val="100000"/>
              </a:lnSpc>
              <a:spcBef>
                <a:spcPts val="0"/>
              </a:spcBef>
              <a:spcAft>
                <a:spcPts val="0"/>
              </a:spcAft>
              <a:buClr>
                <a:schemeClr val="lt1"/>
              </a:buClr>
              <a:buNone/>
              <a:defRPr>
                <a:solidFill>
                  <a:schemeClr val="lt1"/>
                </a:solidFill>
              </a:defRPr>
            </a:lvl1pPr>
            <a:lvl2pPr>
              <a:lnSpc>
                <a:spcPct val="100000"/>
              </a:lnSpc>
              <a:spcBef>
                <a:spcPts val="0"/>
              </a:spcBef>
              <a:spcAft>
                <a:spcPts val="0"/>
              </a:spcAft>
              <a:buClr>
                <a:schemeClr val="lt1"/>
              </a:buClr>
              <a:buSzPct val="100000"/>
              <a:buNone/>
              <a:defRPr sz="1800">
                <a:solidFill>
                  <a:schemeClr val="lt1"/>
                </a:solidFill>
              </a:defRPr>
            </a:lvl2pPr>
            <a:lvl3pPr>
              <a:lnSpc>
                <a:spcPct val="100000"/>
              </a:lnSpc>
              <a:spcBef>
                <a:spcPts val="0"/>
              </a:spcBef>
              <a:spcAft>
                <a:spcPts val="0"/>
              </a:spcAft>
              <a:buClr>
                <a:schemeClr val="lt1"/>
              </a:buClr>
              <a:buSzPct val="100000"/>
              <a:buNone/>
              <a:defRPr sz="1800">
                <a:solidFill>
                  <a:schemeClr val="lt1"/>
                </a:solidFill>
              </a:defRPr>
            </a:lvl3pPr>
            <a:lvl4pPr>
              <a:lnSpc>
                <a:spcPct val="100000"/>
              </a:lnSpc>
              <a:spcBef>
                <a:spcPts val="0"/>
              </a:spcBef>
              <a:spcAft>
                <a:spcPts val="0"/>
              </a:spcAft>
              <a:buClr>
                <a:schemeClr val="lt1"/>
              </a:buClr>
              <a:buSzPct val="100000"/>
              <a:buNone/>
              <a:defRPr sz="1800">
                <a:solidFill>
                  <a:schemeClr val="lt1"/>
                </a:solidFill>
              </a:defRPr>
            </a:lvl4pPr>
            <a:lvl5pPr>
              <a:lnSpc>
                <a:spcPct val="100000"/>
              </a:lnSpc>
              <a:spcBef>
                <a:spcPts val="0"/>
              </a:spcBef>
              <a:spcAft>
                <a:spcPts val="0"/>
              </a:spcAft>
              <a:buClr>
                <a:schemeClr val="lt1"/>
              </a:buClr>
              <a:buSzPct val="100000"/>
              <a:buNone/>
              <a:defRPr sz="1800">
                <a:solidFill>
                  <a:schemeClr val="lt1"/>
                </a:solidFill>
              </a:defRPr>
            </a:lvl5pPr>
            <a:lvl6pPr>
              <a:lnSpc>
                <a:spcPct val="100000"/>
              </a:lnSpc>
              <a:spcBef>
                <a:spcPts val="0"/>
              </a:spcBef>
              <a:spcAft>
                <a:spcPts val="0"/>
              </a:spcAft>
              <a:buClr>
                <a:schemeClr val="lt1"/>
              </a:buClr>
              <a:buSzPct val="100000"/>
              <a:buNone/>
              <a:defRPr sz="1800">
                <a:solidFill>
                  <a:schemeClr val="lt1"/>
                </a:solidFill>
              </a:defRPr>
            </a:lvl6pPr>
            <a:lvl7pPr>
              <a:lnSpc>
                <a:spcPct val="100000"/>
              </a:lnSpc>
              <a:spcBef>
                <a:spcPts val="0"/>
              </a:spcBef>
              <a:spcAft>
                <a:spcPts val="0"/>
              </a:spcAft>
              <a:buClr>
                <a:schemeClr val="lt1"/>
              </a:buClr>
              <a:buSzPct val="100000"/>
              <a:buNone/>
              <a:defRPr sz="1800">
                <a:solidFill>
                  <a:schemeClr val="lt1"/>
                </a:solidFill>
              </a:defRPr>
            </a:lvl7pPr>
            <a:lvl8pPr>
              <a:lnSpc>
                <a:spcPct val="100000"/>
              </a:lnSpc>
              <a:spcBef>
                <a:spcPts val="0"/>
              </a:spcBef>
              <a:spcAft>
                <a:spcPts val="0"/>
              </a:spcAft>
              <a:buClr>
                <a:schemeClr val="lt1"/>
              </a:buClr>
              <a:buSzPct val="100000"/>
              <a:buNone/>
              <a:defRPr sz="1800">
                <a:solidFill>
                  <a:schemeClr val="lt1"/>
                </a:solidFill>
              </a:defRPr>
            </a:lvl8pPr>
            <a:lvl9pPr>
              <a:lnSpc>
                <a:spcPct val="100000"/>
              </a:lnSpc>
              <a:spcBef>
                <a:spcPts val="0"/>
              </a:spcBef>
              <a:spcAft>
                <a:spcPts val="0"/>
              </a:spcAft>
              <a:buClr>
                <a:schemeClr val="lt1"/>
              </a:buClr>
              <a:buSzPct val="100000"/>
              <a:buNone/>
              <a:defRPr sz="1800">
                <a:solidFill>
                  <a:schemeClr val="lt1"/>
                </a:solidFill>
              </a:defRPr>
            </a:lvl9pPr>
          </a:lstStyle>
          <a:p>
            <a:endParaRPr/>
          </a:p>
        </p:txBody>
      </p:sp>
      <p:sp>
        <p:nvSpPr>
          <p:cNvPr id="13" name="Shape 13"/>
          <p:cNvSpPr txBox="1">
            <a:spLocks noGrp="1"/>
          </p:cNvSpPr>
          <p:nvPr>
            <p:ph type="sldNum" idx="12"/>
          </p:nvPr>
        </p:nvSpPr>
        <p:spPr>
          <a:xfrm>
            <a:off x="8523541" y="4695623"/>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bg>
      <p:bgPr>
        <a:solidFill>
          <a:schemeClr val="accent4"/>
        </a:solidFill>
        <a:effectLst/>
      </p:bgPr>
    </p:bg>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475500" y="1258525"/>
            <a:ext cx="8222100" cy="1963500"/>
          </a:xfrm>
          <a:prstGeom prst="rect">
            <a:avLst/>
          </a:prstGeom>
        </p:spPr>
        <p:txBody>
          <a:bodyPr lIns="91425" tIns="91425" rIns="91425" bIns="91425" anchor="b" anchorCtr="0"/>
          <a:lstStyle>
            <a:lvl1pPr algn="ctr">
              <a:spcBef>
                <a:spcPts val="0"/>
              </a:spcBef>
              <a:buClr>
                <a:schemeClr val="dk2"/>
              </a:buClr>
              <a:buSzPct val="100000"/>
              <a:defRPr sz="12000">
                <a:solidFill>
                  <a:schemeClr val="dk2"/>
                </a:solidFill>
              </a:defRPr>
            </a:lvl1pPr>
            <a:lvl2pPr algn="ctr">
              <a:spcBef>
                <a:spcPts val="0"/>
              </a:spcBef>
              <a:buClr>
                <a:schemeClr val="dk2"/>
              </a:buClr>
              <a:buSzPct val="100000"/>
              <a:defRPr sz="12000">
                <a:solidFill>
                  <a:schemeClr val="dk2"/>
                </a:solidFill>
              </a:defRPr>
            </a:lvl2pPr>
            <a:lvl3pPr algn="ctr">
              <a:spcBef>
                <a:spcPts val="0"/>
              </a:spcBef>
              <a:buClr>
                <a:schemeClr val="dk2"/>
              </a:buClr>
              <a:buSzPct val="100000"/>
              <a:defRPr sz="12000">
                <a:solidFill>
                  <a:schemeClr val="dk2"/>
                </a:solidFill>
              </a:defRPr>
            </a:lvl3pPr>
            <a:lvl4pPr algn="ctr">
              <a:spcBef>
                <a:spcPts val="0"/>
              </a:spcBef>
              <a:buClr>
                <a:schemeClr val="dk2"/>
              </a:buClr>
              <a:buSzPct val="100000"/>
              <a:defRPr sz="12000">
                <a:solidFill>
                  <a:schemeClr val="dk2"/>
                </a:solidFill>
              </a:defRPr>
            </a:lvl4pPr>
            <a:lvl5pPr algn="ctr">
              <a:spcBef>
                <a:spcPts val="0"/>
              </a:spcBef>
              <a:buClr>
                <a:schemeClr val="dk2"/>
              </a:buClr>
              <a:buSzPct val="100000"/>
              <a:defRPr sz="12000">
                <a:solidFill>
                  <a:schemeClr val="dk2"/>
                </a:solidFill>
              </a:defRPr>
            </a:lvl5pPr>
            <a:lvl6pPr algn="ctr">
              <a:spcBef>
                <a:spcPts val="0"/>
              </a:spcBef>
              <a:buClr>
                <a:schemeClr val="dk2"/>
              </a:buClr>
              <a:buSzPct val="100000"/>
              <a:defRPr sz="12000">
                <a:solidFill>
                  <a:schemeClr val="dk2"/>
                </a:solidFill>
              </a:defRPr>
            </a:lvl6pPr>
            <a:lvl7pPr algn="ctr">
              <a:spcBef>
                <a:spcPts val="0"/>
              </a:spcBef>
              <a:buClr>
                <a:schemeClr val="dk2"/>
              </a:buClr>
              <a:buSzPct val="100000"/>
              <a:defRPr sz="12000">
                <a:solidFill>
                  <a:schemeClr val="dk2"/>
                </a:solidFill>
              </a:defRPr>
            </a:lvl7pPr>
            <a:lvl8pPr algn="ctr">
              <a:spcBef>
                <a:spcPts val="0"/>
              </a:spcBef>
              <a:buClr>
                <a:schemeClr val="dk2"/>
              </a:buClr>
              <a:buSzPct val="100000"/>
              <a:defRPr sz="12000">
                <a:solidFill>
                  <a:schemeClr val="dk2"/>
                </a:solidFill>
              </a:defRPr>
            </a:lvl8pPr>
            <a:lvl9pPr algn="ctr">
              <a:spcBef>
                <a:spcPts val="0"/>
              </a:spcBef>
              <a:buClr>
                <a:schemeClr val="dk2"/>
              </a:buClr>
              <a:buSzPct val="100000"/>
              <a:defRPr sz="12000">
                <a:solidFill>
                  <a:schemeClr val="dk2"/>
                </a:solidFill>
              </a:defRPr>
            </a:lvl9pPr>
          </a:lstStyle>
          <a:p>
            <a:endParaRPr/>
          </a:p>
        </p:txBody>
      </p:sp>
      <p:sp>
        <p:nvSpPr>
          <p:cNvPr id="58" name="Shape 58"/>
          <p:cNvSpPr txBox="1">
            <a:spLocks noGrp="1"/>
          </p:cNvSpPr>
          <p:nvPr>
            <p:ph type="body" idx="1"/>
          </p:nvPr>
        </p:nvSpPr>
        <p:spPr>
          <a:xfrm>
            <a:off x="475500" y="3304625"/>
            <a:ext cx="8222100" cy="1300800"/>
          </a:xfrm>
          <a:prstGeom prst="rect">
            <a:avLst/>
          </a:prstGeom>
        </p:spPr>
        <p:txBody>
          <a:bodyPr lIns="91425" tIns="91425" rIns="91425" bIns="91425" anchor="t" anchorCtr="0"/>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a:endParaRPr/>
          </a:p>
        </p:txBody>
      </p:sp>
      <p:sp>
        <p:nvSpPr>
          <p:cNvPr id="59" name="Shape 59"/>
          <p:cNvSpPr txBox="1">
            <a:spLocks noGrp="1"/>
          </p:cNvSpPr>
          <p:nvPr>
            <p:ph type="sldNum" idx="12"/>
          </p:nvPr>
        </p:nvSpPr>
        <p:spPr>
          <a:xfrm>
            <a:off x="8523541" y="4695623"/>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bg>
      <p:bgPr>
        <a:solidFill>
          <a:schemeClr val="accent4"/>
        </a:solidFill>
        <a:effectLst/>
      </p:bgPr>
    </p:bg>
    <p:spTree>
      <p:nvGrpSpPr>
        <p:cNvPr id="1" name="Shape 60"/>
        <p:cNvGrpSpPr/>
        <p:nvPr/>
      </p:nvGrpSpPr>
      <p:grpSpPr>
        <a:xfrm>
          <a:off x="0" y="0"/>
          <a:ext cx="0" cy="0"/>
          <a:chOff x="0" y="0"/>
          <a:chExt cx="0" cy="0"/>
        </a:xfrm>
      </p:grpSpPr>
      <p:sp>
        <p:nvSpPr>
          <p:cNvPr id="61" name="Shape 61"/>
          <p:cNvSpPr txBox="1">
            <a:spLocks noGrp="1"/>
          </p:cNvSpPr>
          <p:nvPr>
            <p:ph type="sldNum" idx="12"/>
          </p:nvPr>
        </p:nvSpPr>
        <p:spPr>
          <a:xfrm>
            <a:off x="8523541" y="4695623"/>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Shape 14"/>
        <p:cNvGrpSpPr/>
        <p:nvPr/>
      </p:nvGrpSpPr>
      <p:grpSpPr>
        <a:xfrm>
          <a:off x="0" y="0"/>
          <a:ext cx="0" cy="0"/>
          <a:chOff x="0" y="0"/>
          <a:chExt cx="0" cy="0"/>
        </a:xfrm>
      </p:grpSpPr>
      <p:sp>
        <p:nvSpPr>
          <p:cNvPr id="15" name="Shape 15"/>
          <p:cNvSpPr txBox="1">
            <a:spLocks noGrp="1"/>
          </p:cNvSpPr>
          <p:nvPr>
            <p:ph type="title"/>
          </p:nvPr>
        </p:nvSpPr>
        <p:spPr>
          <a:xfrm>
            <a:off x="460950" y="2065350"/>
            <a:ext cx="8222100" cy="1012799"/>
          </a:xfrm>
          <a:prstGeom prst="rect">
            <a:avLst/>
          </a:prstGeom>
        </p:spPr>
        <p:txBody>
          <a:bodyPr lIns="91425" tIns="91425" rIns="91425" bIns="91425" anchor="ctr" anchorCtr="0"/>
          <a:lstStyle>
            <a:lvl1pPr>
              <a:spcBef>
                <a:spcPts val="0"/>
              </a:spcBef>
              <a:buSzPct val="100000"/>
              <a:defRPr sz="4200"/>
            </a:lvl1pPr>
            <a:lvl2pPr>
              <a:spcBef>
                <a:spcPts val="0"/>
              </a:spcBef>
              <a:buSzPct val="100000"/>
              <a:defRPr sz="4200"/>
            </a:lvl2pPr>
            <a:lvl3pPr>
              <a:spcBef>
                <a:spcPts val="0"/>
              </a:spcBef>
              <a:buSzPct val="100000"/>
              <a:defRPr sz="4200"/>
            </a:lvl3pPr>
            <a:lvl4pPr>
              <a:spcBef>
                <a:spcPts val="0"/>
              </a:spcBef>
              <a:buSzPct val="100000"/>
              <a:defRPr sz="4200"/>
            </a:lvl4pPr>
            <a:lvl5pPr>
              <a:spcBef>
                <a:spcPts val="0"/>
              </a:spcBef>
              <a:buSzPct val="100000"/>
              <a:defRPr sz="4200"/>
            </a:lvl5pPr>
            <a:lvl6pPr>
              <a:spcBef>
                <a:spcPts val="0"/>
              </a:spcBef>
              <a:buSzPct val="100000"/>
              <a:defRPr sz="4200"/>
            </a:lvl6pPr>
            <a:lvl7pPr>
              <a:spcBef>
                <a:spcPts val="0"/>
              </a:spcBef>
              <a:buSzPct val="100000"/>
              <a:defRPr sz="4200"/>
            </a:lvl7pPr>
            <a:lvl8pPr>
              <a:spcBef>
                <a:spcPts val="0"/>
              </a:spcBef>
              <a:buSzPct val="100000"/>
              <a:defRPr sz="4200"/>
            </a:lvl8pPr>
            <a:lvl9pPr>
              <a:spcBef>
                <a:spcPts val="0"/>
              </a:spcBef>
              <a:buSzPct val="100000"/>
              <a:defRPr sz="4200"/>
            </a:lvl9pPr>
          </a:lstStyle>
          <a:p>
            <a:endParaRPr/>
          </a:p>
        </p:txBody>
      </p:sp>
      <p:sp>
        <p:nvSpPr>
          <p:cNvPr id="16" name="Shape 16"/>
          <p:cNvSpPr txBox="1">
            <a:spLocks noGrp="1"/>
          </p:cNvSpPr>
          <p:nvPr>
            <p:ph type="sldNum" idx="12"/>
          </p:nvPr>
        </p:nvSpPr>
        <p:spPr>
          <a:xfrm>
            <a:off x="8523541" y="4695623"/>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7"/>
        <p:cNvGrpSpPr/>
        <p:nvPr/>
      </p:nvGrpSpPr>
      <p:grpSpPr>
        <a:xfrm>
          <a:off x="0" y="0"/>
          <a:ext cx="0" cy="0"/>
          <a:chOff x="0" y="0"/>
          <a:chExt cx="0" cy="0"/>
        </a:xfrm>
      </p:grpSpPr>
      <p:sp>
        <p:nvSpPr>
          <p:cNvPr id="18" name="Shape 18"/>
          <p:cNvSpPr/>
          <p:nvPr/>
        </p:nvSpPr>
        <p:spPr>
          <a:xfrm rot="10800000" flipH="1">
            <a:off x="0" y="1685999"/>
            <a:ext cx="9144000" cy="3457500"/>
          </a:xfrm>
          <a:prstGeom prst="rect">
            <a:avLst/>
          </a:prstGeom>
          <a:solidFill>
            <a:schemeClr val="accent4"/>
          </a:solidFill>
          <a:ln>
            <a:noFill/>
          </a:ln>
        </p:spPr>
        <p:txBody>
          <a:bodyPr lIns="91425" tIns="91425" rIns="91425" bIns="91425" anchor="ctr" anchorCtr="0">
            <a:noAutofit/>
          </a:bodyPr>
          <a:lstStyle/>
          <a:p>
            <a:pPr>
              <a:spcBef>
                <a:spcPts val="0"/>
              </a:spcBef>
              <a:buNone/>
            </a:pPr>
            <a:endParaRPr/>
          </a:p>
        </p:txBody>
      </p:sp>
      <p:sp>
        <p:nvSpPr>
          <p:cNvPr id="19" name="Shape 19"/>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a:spcBef>
                <a:spcPts val="0"/>
              </a:spcBef>
              <a:buNone/>
            </a:pPr>
            <a:endParaRPr/>
          </a:p>
        </p:txBody>
      </p:sp>
      <p:sp>
        <p:nvSpPr>
          <p:cNvPr id="20" name="Shape 20"/>
          <p:cNvSpPr txBox="1">
            <a:spLocks noGrp="1"/>
          </p:cNvSpPr>
          <p:nvPr>
            <p:ph type="title"/>
          </p:nvPr>
        </p:nvSpPr>
        <p:spPr>
          <a:xfrm>
            <a:off x="471900" y="738725"/>
            <a:ext cx="8222100" cy="767699"/>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1" name="Shape 21"/>
          <p:cNvSpPr txBox="1">
            <a:spLocks noGrp="1"/>
          </p:cNvSpPr>
          <p:nvPr>
            <p:ph type="body" idx="1"/>
          </p:nvPr>
        </p:nvSpPr>
        <p:spPr>
          <a:xfrm>
            <a:off x="471900" y="1919075"/>
            <a:ext cx="8222100" cy="27102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2" name="Shape 22"/>
          <p:cNvSpPr txBox="1">
            <a:spLocks noGrp="1"/>
          </p:cNvSpPr>
          <p:nvPr>
            <p:ph type="sldNum" idx="12"/>
          </p:nvPr>
        </p:nvSpPr>
        <p:spPr>
          <a:xfrm>
            <a:off x="8523541" y="4695623"/>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3"/>
        <p:cNvGrpSpPr/>
        <p:nvPr/>
      </p:nvGrpSpPr>
      <p:grpSpPr>
        <a:xfrm>
          <a:off x="0" y="0"/>
          <a:ext cx="0" cy="0"/>
          <a:chOff x="0" y="0"/>
          <a:chExt cx="0" cy="0"/>
        </a:xfrm>
      </p:grpSpPr>
      <p:sp>
        <p:nvSpPr>
          <p:cNvPr id="24" name="Shape 24"/>
          <p:cNvSpPr/>
          <p:nvPr/>
        </p:nvSpPr>
        <p:spPr>
          <a:xfrm rot="10800000" flipH="1">
            <a:off x="0" y="1685999"/>
            <a:ext cx="9144000" cy="3457500"/>
          </a:xfrm>
          <a:prstGeom prst="rect">
            <a:avLst/>
          </a:prstGeom>
          <a:solidFill>
            <a:schemeClr val="accent4"/>
          </a:solidFill>
          <a:ln>
            <a:noFill/>
          </a:ln>
        </p:spPr>
        <p:txBody>
          <a:bodyPr lIns="91425" tIns="91425" rIns="91425" bIns="91425" anchor="ctr" anchorCtr="0">
            <a:noAutofit/>
          </a:bodyPr>
          <a:lstStyle/>
          <a:p>
            <a:pPr>
              <a:spcBef>
                <a:spcPts val="0"/>
              </a:spcBef>
              <a:buNone/>
            </a:pPr>
            <a:endParaRPr/>
          </a:p>
        </p:txBody>
      </p:sp>
      <p:sp>
        <p:nvSpPr>
          <p:cNvPr id="25" name="Shape 2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a:spcBef>
                <a:spcPts val="0"/>
              </a:spcBef>
              <a:buNone/>
            </a:pPr>
            <a:endParaRPr/>
          </a:p>
        </p:txBody>
      </p:sp>
      <p:sp>
        <p:nvSpPr>
          <p:cNvPr id="26" name="Shape 26"/>
          <p:cNvSpPr txBox="1">
            <a:spLocks noGrp="1"/>
          </p:cNvSpPr>
          <p:nvPr>
            <p:ph type="title"/>
          </p:nvPr>
        </p:nvSpPr>
        <p:spPr>
          <a:xfrm>
            <a:off x="471900" y="738725"/>
            <a:ext cx="8222100" cy="767699"/>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7" name="Shape 27"/>
          <p:cNvSpPr txBox="1">
            <a:spLocks noGrp="1"/>
          </p:cNvSpPr>
          <p:nvPr>
            <p:ph type="body" idx="1"/>
          </p:nvPr>
        </p:nvSpPr>
        <p:spPr>
          <a:xfrm>
            <a:off x="471900" y="1919075"/>
            <a:ext cx="3999899" cy="2710200"/>
          </a:xfrm>
          <a:prstGeom prst="rect">
            <a:avLst/>
          </a:prstGeom>
        </p:spPr>
        <p:txBody>
          <a:bodyPr lIns="91425" tIns="91425" rIns="91425" bIns="91425" anchor="t" anchorCtr="0"/>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28" name="Shape 28"/>
          <p:cNvSpPr txBox="1">
            <a:spLocks noGrp="1"/>
          </p:cNvSpPr>
          <p:nvPr>
            <p:ph type="body" idx="2"/>
          </p:nvPr>
        </p:nvSpPr>
        <p:spPr>
          <a:xfrm>
            <a:off x="4694250" y="1919075"/>
            <a:ext cx="3999899" cy="2710200"/>
          </a:xfrm>
          <a:prstGeom prst="rect">
            <a:avLst/>
          </a:prstGeom>
        </p:spPr>
        <p:txBody>
          <a:bodyPr lIns="91425" tIns="91425" rIns="91425" bIns="91425" anchor="t" anchorCtr="0"/>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29" name="Shape 29"/>
          <p:cNvSpPr txBox="1">
            <a:spLocks noGrp="1"/>
          </p:cNvSpPr>
          <p:nvPr>
            <p:ph type="sldNum" idx="12"/>
          </p:nvPr>
        </p:nvSpPr>
        <p:spPr>
          <a:xfrm>
            <a:off x="8523541" y="4695623"/>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0"/>
        <p:cNvGrpSpPr/>
        <p:nvPr/>
      </p:nvGrpSpPr>
      <p:grpSpPr>
        <a:xfrm>
          <a:off x="0" y="0"/>
          <a:ext cx="0" cy="0"/>
          <a:chOff x="0" y="0"/>
          <a:chExt cx="0" cy="0"/>
        </a:xfrm>
      </p:grpSpPr>
      <p:sp>
        <p:nvSpPr>
          <p:cNvPr id="31" name="Shape 31"/>
          <p:cNvSpPr/>
          <p:nvPr/>
        </p:nvSpPr>
        <p:spPr>
          <a:xfrm rot="10800000" flipH="1">
            <a:off x="0" y="656399"/>
            <a:ext cx="9144000" cy="4487100"/>
          </a:xfrm>
          <a:prstGeom prst="rect">
            <a:avLst/>
          </a:prstGeom>
          <a:solidFill>
            <a:schemeClr val="accent4"/>
          </a:solidFill>
          <a:ln>
            <a:noFill/>
          </a:ln>
        </p:spPr>
        <p:txBody>
          <a:bodyPr lIns="91425" tIns="91425" rIns="91425" bIns="91425" anchor="ctr" anchorCtr="0">
            <a:noAutofit/>
          </a:bodyPr>
          <a:lstStyle/>
          <a:p>
            <a:pPr>
              <a:spcBef>
                <a:spcPts val="0"/>
              </a:spcBef>
              <a:buNone/>
            </a:pPr>
            <a:endParaRPr/>
          </a:p>
        </p:txBody>
      </p:sp>
      <p:sp>
        <p:nvSpPr>
          <p:cNvPr id="32" name="Shape 32"/>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a:spcBef>
                <a:spcPts val="0"/>
              </a:spcBef>
              <a:buNone/>
            </a:pPr>
            <a:endParaRPr/>
          </a:p>
        </p:txBody>
      </p:sp>
      <p:sp>
        <p:nvSpPr>
          <p:cNvPr id="33" name="Shape 33"/>
          <p:cNvSpPr txBox="1">
            <a:spLocks noGrp="1"/>
          </p:cNvSpPr>
          <p:nvPr>
            <p:ph type="title"/>
          </p:nvPr>
        </p:nvSpPr>
        <p:spPr>
          <a:xfrm>
            <a:off x="98250" y="16350"/>
            <a:ext cx="8826599" cy="602700"/>
          </a:xfrm>
          <a:prstGeom prst="rect">
            <a:avLst/>
          </a:prstGeom>
        </p:spPr>
        <p:txBody>
          <a:bodyPr lIns="91425" tIns="91425" rIns="91425" bIns="91425" anchor="ctr" anchorCtr="0"/>
          <a:lstStyle>
            <a:lvl1pPr>
              <a:spcBef>
                <a:spcPts val="0"/>
              </a:spcBef>
              <a:buSzPct val="100000"/>
              <a:defRPr sz="1800"/>
            </a:lvl1pPr>
            <a:lvl2pPr>
              <a:spcBef>
                <a:spcPts val="0"/>
              </a:spcBef>
              <a:buSzPct val="100000"/>
              <a:defRPr sz="1800"/>
            </a:lvl2pPr>
            <a:lvl3pPr>
              <a:spcBef>
                <a:spcPts val="0"/>
              </a:spcBef>
              <a:buSzPct val="100000"/>
              <a:defRPr sz="1800"/>
            </a:lvl3pPr>
            <a:lvl4pPr>
              <a:spcBef>
                <a:spcPts val="0"/>
              </a:spcBef>
              <a:buSzPct val="100000"/>
              <a:defRPr sz="1800"/>
            </a:lvl4pPr>
            <a:lvl5pPr>
              <a:spcBef>
                <a:spcPts val="0"/>
              </a:spcBef>
              <a:buSzPct val="100000"/>
              <a:defRPr sz="1800"/>
            </a:lvl5pPr>
            <a:lvl6pPr>
              <a:spcBef>
                <a:spcPts val="0"/>
              </a:spcBef>
              <a:buSzPct val="100000"/>
              <a:defRPr sz="1800"/>
            </a:lvl6pPr>
            <a:lvl7pPr>
              <a:spcBef>
                <a:spcPts val="0"/>
              </a:spcBef>
              <a:buSzPct val="100000"/>
              <a:defRPr sz="1800"/>
            </a:lvl7pPr>
            <a:lvl8pPr>
              <a:spcBef>
                <a:spcPts val="0"/>
              </a:spcBef>
              <a:buSzPct val="100000"/>
              <a:defRPr sz="1800"/>
            </a:lvl8pPr>
            <a:lvl9pPr>
              <a:spcBef>
                <a:spcPts val="0"/>
              </a:spcBef>
              <a:buSzPct val="100000"/>
              <a:defRPr sz="1800"/>
            </a:lvl9pPr>
          </a:lstStyle>
          <a:p>
            <a:endParaRPr/>
          </a:p>
        </p:txBody>
      </p:sp>
      <p:sp>
        <p:nvSpPr>
          <p:cNvPr id="34" name="Shape 34"/>
          <p:cNvSpPr txBox="1">
            <a:spLocks noGrp="1"/>
          </p:cNvSpPr>
          <p:nvPr>
            <p:ph type="sldNum" idx="12"/>
          </p:nvPr>
        </p:nvSpPr>
        <p:spPr>
          <a:xfrm>
            <a:off x="8523541" y="4695623"/>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5"/>
        <p:cNvGrpSpPr/>
        <p:nvPr/>
      </p:nvGrpSpPr>
      <p:grpSpPr>
        <a:xfrm>
          <a:off x="0" y="0"/>
          <a:ext cx="0" cy="0"/>
          <a:chOff x="0" y="0"/>
          <a:chExt cx="0" cy="0"/>
        </a:xfrm>
      </p:grpSpPr>
      <p:sp>
        <p:nvSpPr>
          <p:cNvPr id="36" name="Shape 36"/>
          <p:cNvSpPr txBox="1"/>
          <p:nvPr/>
        </p:nvSpPr>
        <p:spPr>
          <a:xfrm rot="10800000" flipH="1">
            <a:off x="3276600" y="25"/>
            <a:ext cx="5867400" cy="5143499"/>
          </a:xfrm>
          <a:prstGeom prst="rect">
            <a:avLst/>
          </a:prstGeom>
          <a:solidFill>
            <a:schemeClr val="accent4"/>
          </a:solidFill>
          <a:ln>
            <a:noFill/>
          </a:ln>
        </p:spPr>
        <p:txBody>
          <a:bodyPr lIns="91425" tIns="91425" rIns="91425" bIns="91425" anchor="ctr" anchorCtr="0">
            <a:noAutofit/>
          </a:bodyPr>
          <a:lstStyle/>
          <a:p>
            <a:pPr>
              <a:spcBef>
                <a:spcPts val="0"/>
              </a:spcBef>
              <a:buNone/>
            </a:pPr>
            <a:endParaRPr/>
          </a:p>
        </p:txBody>
      </p:sp>
      <p:sp>
        <p:nvSpPr>
          <p:cNvPr id="37" name="Shape 37"/>
          <p:cNvSpPr/>
          <p:nvPr/>
        </p:nvSpPr>
        <p:spPr>
          <a:xfrm rot="-5400000">
            <a:off x="759150" y="2517450"/>
            <a:ext cx="5143499"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a:spcBef>
                <a:spcPts val="0"/>
              </a:spcBef>
              <a:buNone/>
            </a:pPr>
            <a:endParaRPr/>
          </a:p>
        </p:txBody>
      </p:sp>
      <p:sp>
        <p:nvSpPr>
          <p:cNvPr id="38" name="Shape 38"/>
          <p:cNvSpPr txBox="1">
            <a:spLocks noGrp="1"/>
          </p:cNvSpPr>
          <p:nvPr>
            <p:ph type="title"/>
          </p:nvPr>
        </p:nvSpPr>
        <p:spPr>
          <a:xfrm>
            <a:off x="226077" y="357800"/>
            <a:ext cx="2807999" cy="953399"/>
          </a:xfrm>
          <a:prstGeom prst="rect">
            <a:avLst/>
          </a:prstGeom>
        </p:spPr>
        <p:txBody>
          <a:bodyPr lIns="91425" tIns="91425" rIns="91425" bIns="91425" anchor="b" anchorCtr="0"/>
          <a:lstStyle>
            <a:lvl1pPr>
              <a:spcBef>
                <a:spcPts val="0"/>
              </a:spcBef>
              <a:buSzPct val="100000"/>
              <a:defRPr sz="2400"/>
            </a:lvl1pPr>
            <a:lvl2pPr>
              <a:spcBef>
                <a:spcPts val="0"/>
              </a:spcBef>
              <a:buSzPct val="100000"/>
              <a:defRPr sz="2400"/>
            </a:lvl2pPr>
            <a:lvl3pPr>
              <a:spcBef>
                <a:spcPts val="0"/>
              </a:spcBef>
              <a:buSzPct val="100000"/>
              <a:defRPr sz="2400"/>
            </a:lvl3pPr>
            <a:lvl4pPr>
              <a:spcBef>
                <a:spcPts val="0"/>
              </a:spcBef>
              <a:buSzPct val="100000"/>
              <a:defRPr sz="2400"/>
            </a:lvl4pPr>
            <a:lvl5pPr>
              <a:spcBef>
                <a:spcPts val="0"/>
              </a:spcBef>
              <a:buSzPct val="100000"/>
              <a:defRPr sz="2400"/>
            </a:lvl5pPr>
            <a:lvl6pPr>
              <a:spcBef>
                <a:spcPts val="0"/>
              </a:spcBef>
              <a:buSzPct val="100000"/>
              <a:defRPr sz="2400"/>
            </a:lvl6pPr>
            <a:lvl7pPr>
              <a:spcBef>
                <a:spcPts val="0"/>
              </a:spcBef>
              <a:buSzPct val="100000"/>
              <a:defRPr sz="2400"/>
            </a:lvl7pPr>
            <a:lvl8pPr>
              <a:spcBef>
                <a:spcPts val="0"/>
              </a:spcBef>
              <a:buSzPct val="100000"/>
              <a:defRPr sz="2400"/>
            </a:lvl8pPr>
            <a:lvl9pPr>
              <a:spcBef>
                <a:spcPts val="0"/>
              </a:spcBef>
              <a:buSzPct val="100000"/>
              <a:defRPr sz="2400"/>
            </a:lvl9pPr>
          </a:lstStyle>
          <a:p>
            <a:endParaRPr/>
          </a:p>
        </p:txBody>
      </p:sp>
      <p:sp>
        <p:nvSpPr>
          <p:cNvPr id="39" name="Shape 39"/>
          <p:cNvSpPr txBox="1">
            <a:spLocks noGrp="1"/>
          </p:cNvSpPr>
          <p:nvPr>
            <p:ph type="body" idx="1"/>
          </p:nvPr>
        </p:nvSpPr>
        <p:spPr>
          <a:xfrm>
            <a:off x="226075" y="1465800"/>
            <a:ext cx="2807999" cy="3163499"/>
          </a:xfrm>
          <a:prstGeom prst="rect">
            <a:avLst/>
          </a:prstGeom>
        </p:spPr>
        <p:txBody>
          <a:bodyPr lIns="91425" tIns="91425" rIns="91425" bIns="91425" anchor="t" anchorCtr="0"/>
          <a:lstStyle>
            <a:lvl1pPr>
              <a:spcBef>
                <a:spcPts val="0"/>
              </a:spcBef>
              <a:buClr>
                <a:schemeClr val="lt1"/>
              </a:buClr>
              <a:buSzPct val="100000"/>
              <a:defRPr sz="1200">
                <a:solidFill>
                  <a:schemeClr val="lt1"/>
                </a:solidFill>
              </a:defRPr>
            </a:lvl1pPr>
            <a:lvl2pPr>
              <a:spcBef>
                <a:spcPts val="0"/>
              </a:spcBef>
              <a:buClr>
                <a:schemeClr val="lt1"/>
              </a:buClr>
              <a:buSzPct val="100000"/>
              <a:defRPr sz="1200">
                <a:solidFill>
                  <a:schemeClr val="lt1"/>
                </a:solidFill>
              </a:defRPr>
            </a:lvl2pPr>
            <a:lvl3pPr>
              <a:spcBef>
                <a:spcPts val="0"/>
              </a:spcBef>
              <a:buClr>
                <a:schemeClr val="lt1"/>
              </a:buClr>
              <a:buSzPct val="100000"/>
              <a:defRPr sz="1200">
                <a:solidFill>
                  <a:schemeClr val="lt1"/>
                </a:solidFill>
              </a:defRPr>
            </a:lvl3pPr>
            <a:lvl4pPr>
              <a:spcBef>
                <a:spcPts val="0"/>
              </a:spcBef>
              <a:buClr>
                <a:schemeClr val="lt1"/>
              </a:buClr>
              <a:buSzPct val="100000"/>
              <a:defRPr sz="1200">
                <a:solidFill>
                  <a:schemeClr val="lt1"/>
                </a:solidFill>
              </a:defRPr>
            </a:lvl4pPr>
            <a:lvl5pPr>
              <a:spcBef>
                <a:spcPts val="0"/>
              </a:spcBef>
              <a:buClr>
                <a:schemeClr val="lt1"/>
              </a:buClr>
              <a:buSzPct val="100000"/>
              <a:defRPr sz="1200">
                <a:solidFill>
                  <a:schemeClr val="lt1"/>
                </a:solidFill>
              </a:defRPr>
            </a:lvl5pPr>
            <a:lvl6pPr>
              <a:spcBef>
                <a:spcPts val="0"/>
              </a:spcBef>
              <a:buClr>
                <a:schemeClr val="lt1"/>
              </a:buClr>
              <a:buSzPct val="100000"/>
              <a:defRPr sz="1200">
                <a:solidFill>
                  <a:schemeClr val="lt1"/>
                </a:solidFill>
              </a:defRPr>
            </a:lvl6pPr>
            <a:lvl7pPr>
              <a:spcBef>
                <a:spcPts val="0"/>
              </a:spcBef>
              <a:buClr>
                <a:schemeClr val="lt1"/>
              </a:buClr>
              <a:buSzPct val="100000"/>
              <a:defRPr sz="1200">
                <a:solidFill>
                  <a:schemeClr val="lt1"/>
                </a:solidFill>
              </a:defRPr>
            </a:lvl7pPr>
            <a:lvl8pPr>
              <a:spcBef>
                <a:spcPts val="0"/>
              </a:spcBef>
              <a:buClr>
                <a:schemeClr val="lt1"/>
              </a:buClr>
              <a:buSzPct val="100000"/>
              <a:defRPr sz="1200">
                <a:solidFill>
                  <a:schemeClr val="lt1"/>
                </a:solidFill>
              </a:defRPr>
            </a:lvl8pPr>
            <a:lvl9pPr>
              <a:spcBef>
                <a:spcPts val="0"/>
              </a:spcBef>
              <a:buClr>
                <a:schemeClr val="lt1"/>
              </a:buClr>
              <a:buSzPct val="100000"/>
              <a:defRPr sz="1200">
                <a:solidFill>
                  <a:schemeClr val="lt1"/>
                </a:solidFill>
              </a:defRPr>
            </a:lvl9pPr>
          </a:lstStyle>
          <a:p>
            <a:endParaRPr/>
          </a:p>
        </p:txBody>
      </p:sp>
      <p:sp>
        <p:nvSpPr>
          <p:cNvPr id="40" name="Shape 40"/>
          <p:cNvSpPr txBox="1">
            <a:spLocks noGrp="1"/>
          </p:cNvSpPr>
          <p:nvPr>
            <p:ph type="sldNum" idx="12"/>
          </p:nvPr>
        </p:nvSpPr>
        <p:spPr>
          <a:xfrm>
            <a:off x="8523541" y="4695623"/>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490250" y="488250"/>
            <a:ext cx="6227100" cy="4090800"/>
          </a:xfrm>
          <a:prstGeom prst="rect">
            <a:avLst/>
          </a:prstGeom>
        </p:spPr>
        <p:txBody>
          <a:bodyPr lIns="91425" tIns="91425" rIns="91425" bIns="91425" anchor="ctr" anchorCtr="0"/>
          <a:lstStyle>
            <a:lvl1pPr>
              <a:spcBef>
                <a:spcPts val="0"/>
              </a:spcBef>
              <a:buSzPct val="100000"/>
              <a:defRPr sz="6000"/>
            </a:lvl1pPr>
            <a:lvl2pPr>
              <a:spcBef>
                <a:spcPts val="0"/>
              </a:spcBef>
              <a:buSzPct val="100000"/>
              <a:defRPr sz="6000"/>
            </a:lvl2pPr>
            <a:lvl3pPr>
              <a:spcBef>
                <a:spcPts val="0"/>
              </a:spcBef>
              <a:buSzPct val="100000"/>
              <a:defRPr sz="6000"/>
            </a:lvl3pPr>
            <a:lvl4pPr>
              <a:spcBef>
                <a:spcPts val="0"/>
              </a:spcBef>
              <a:buSzPct val="100000"/>
              <a:defRPr sz="6000"/>
            </a:lvl4pPr>
            <a:lvl5pPr>
              <a:spcBef>
                <a:spcPts val="0"/>
              </a:spcBef>
              <a:buSzPct val="100000"/>
              <a:defRPr sz="6000"/>
            </a:lvl5pPr>
            <a:lvl6pPr>
              <a:spcBef>
                <a:spcPts val="0"/>
              </a:spcBef>
              <a:buSzPct val="100000"/>
              <a:defRPr sz="6000"/>
            </a:lvl6pPr>
            <a:lvl7pPr>
              <a:spcBef>
                <a:spcPts val="0"/>
              </a:spcBef>
              <a:buSzPct val="100000"/>
              <a:defRPr sz="6000"/>
            </a:lvl7pPr>
            <a:lvl8pPr>
              <a:spcBef>
                <a:spcPts val="0"/>
              </a:spcBef>
              <a:buSzPct val="100000"/>
              <a:defRPr sz="6000"/>
            </a:lvl8pPr>
            <a:lvl9pPr>
              <a:spcBef>
                <a:spcPts val="0"/>
              </a:spcBef>
              <a:buSzPct val="100000"/>
              <a:defRPr sz="6000"/>
            </a:lvl9pPr>
          </a:lstStyle>
          <a:p>
            <a:endParaRPr/>
          </a:p>
        </p:txBody>
      </p:sp>
      <p:sp>
        <p:nvSpPr>
          <p:cNvPr id="43" name="Shape 43"/>
          <p:cNvSpPr txBox="1">
            <a:spLocks noGrp="1"/>
          </p:cNvSpPr>
          <p:nvPr>
            <p:ph type="sldNum" idx="12"/>
          </p:nvPr>
        </p:nvSpPr>
        <p:spPr>
          <a:xfrm>
            <a:off x="8523541" y="4695623"/>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4"/>
        <p:cNvGrpSpPr/>
        <p:nvPr/>
      </p:nvGrpSpPr>
      <p:grpSpPr>
        <a:xfrm>
          <a:off x="0" y="0"/>
          <a:ext cx="0" cy="0"/>
          <a:chOff x="0" y="0"/>
          <a:chExt cx="0" cy="0"/>
        </a:xfrm>
      </p:grpSpPr>
      <p:sp>
        <p:nvSpPr>
          <p:cNvPr id="45" name="Shape 45"/>
          <p:cNvSpPr/>
          <p:nvPr/>
        </p:nvSpPr>
        <p:spPr>
          <a:xfrm flipH="1">
            <a:off x="0" y="0"/>
            <a:ext cx="4572000" cy="5143499"/>
          </a:xfrm>
          <a:prstGeom prst="rect">
            <a:avLst/>
          </a:prstGeom>
          <a:solidFill>
            <a:schemeClr val="accent4"/>
          </a:solidFill>
          <a:ln>
            <a:noFill/>
          </a:ln>
        </p:spPr>
        <p:txBody>
          <a:bodyPr lIns="91425" tIns="91425" rIns="91425" bIns="91425" anchor="ctr" anchorCtr="0">
            <a:noAutofit/>
          </a:bodyPr>
          <a:lstStyle/>
          <a:p>
            <a:pPr>
              <a:spcBef>
                <a:spcPts val="0"/>
              </a:spcBef>
              <a:buNone/>
            </a:pPr>
            <a:endParaRPr/>
          </a:p>
        </p:txBody>
      </p:sp>
      <p:sp>
        <p:nvSpPr>
          <p:cNvPr id="46" name="Shape 46"/>
          <p:cNvSpPr/>
          <p:nvPr/>
        </p:nvSpPr>
        <p:spPr>
          <a:xfrm rot="5400000">
            <a:off x="1946424"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a:spcBef>
                <a:spcPts val="0"/>
              </a:spcBef>
              <a:buNone/>
            </a:pPr>
            <a:endParaRPr/>
          </a:p>
        </p:txBody>
      </p:sp>
      <p:sp>
        <p:nvSpPr>
          <p:cNvPr id="47" name="Shape 47"/>
          <p:cNvSpPr txBox="1">
            <a:spLocks noGrp="1"/>
          </p:cNvSpPr>
          <p:nvPr>
            <p:ph type="title"/>
          </p:nvPr>
        </p:nvSpPr>
        <p:spPr>
          <a:xfrm>
            <a:off x="265500" y="1233175"/>
            <a:ext cx="4045199" cy="1482300"/>
          </a:xfrm>
          <a:prstGeom prst="rect">
            <a:avLst/>
          </a:prstGeom>
        </p:spPr>
        <p:txBody>
          <a:bodyPr lIns="91425" tIns="91425" rIns="91425" bIns="91425" anchor="b" anchorCtr="0"/>
          <a:lstStyle>
            <a:lvl1pPr algn="ctr">
              <a:spcBef>
                <a:spcPts val="0"/>
              </a:spcBef>
              <a:buClr>
                <a:schemeClr val="dk2"/>
              </a:buClr>
              <a:buSzPct val="100000"/>
              <a:defRPr sz="4200">
                <a:solidFill>
                  <a:schemeClr val="dk2"/>
                </a:solidFill>
              </a:defRPr>
            </a:lvl1pPr>
            <a:lvl2pPr algn="ctr">
              <a:spcBef>
                <a:spcPts val="0"/>
              </a:spcBef>
              <a:buClr>
                <a:schemeClr val="dk2"/>
              </a:buClr>
              <a:buSzPct val="100000"/>
              <a:defRPr sz="4200">
                <a:solidFill>
                  <a:schemeClr val="dk2"/>
                </a:solidFill>
              </a:defRPr>
            </a:lvl2pPr>
            <a:lvl3pPr algn="ctr">
              <a:spcBef>
                <a:spcPts val="0"/>
              </a:spcBef>
              <a:buClr>
                <a:schemeClr val="dk2"/>
              </a:buClr>
              <a:buSzPct val="100000"/>
              <a:defRPr sz="4200">
                <a:solidFill>
                  <a:schemeClr val="dk2"/>
                </a:solidFill>
              </a:defRPr>
            </a:lvl3pPr>
            <a:lvl4pPr algn="ctr">
              <a:spcBef>
                <a:spcPts val="0"/>
              </a:spcBef>
              <a:buClr>
                <a:schemeClr val="dk2"/>
              </a:buClr>
              <a:buSzPct val="100000"/>
              <a:defRPr sz="4200">
                <a:solidFill>
                  <a:schemeClr val="dk2"/>
                </a:solidFill>
              </a:defRPr>
            </a:lvl4pPr>
            <a:lvl5pPr algn="ctr">
              <a:spcBef>
                <a:spcPts val="0"/>
              </a:spcBef>
              <a:buClr>
                <a:schemeClr val="dk2"/>
              </a:buClr>
              <a:buSzPct val="100000"/>
              <a:defRPr sz="4200">
                <a:solidFill>
                  <a:schemeClr val="dk2"/>
                </a:solidFill>
              </a:defRPr>
            </a:lvl5pPr>
            <a:lvl6pPr algn="ctr">
              <a:spcBef>
                <a:spcPts val="0"/>
              </a:spcBef>
              <a:buClr>
                <a:schemeClr val="dk2"/>
              </a:buClr>
              <a:buSzPct val="100000"/>
              <a:defRPr sz="4200">
                <a:solidFill>
                  <a:schemeClr val="dk2"/>
                </a:solidFill>
              </a:defRPr>
            </a:lvl6pPr>
            <a:lvl7pPr algn="ctr">
              <a:spcBef>
                <a:spcPts val="0"/>
              </a:spcBef>
              <a:buClr>
                <a:schemeClr val="dk2"/>
              </a:buClr>
              <a:buSzPct val="100000"/>
              <a:defRPr sz="4200">
                <a:solidFill>
                  <a:schemeClr val="dk2"/>
                </a:solidFill>
              </a:defRPr>
            </a:lvl7pPr>
            <a:lvl8pPr algn="ctr">
              <a:spcBef>
                <a:spcPts val="0"/>
              </a:spcBef>
              <a:buClr>
                <a:schemeClr val="dk2"/>
              </a:buClr>
              <a:buSzPct val="100000"/>
              <a:defRPr sz="4200">
                <a:solidFill>
                  <a:schemeClr val="dk2"/>
                </a:solidFill>
              </a:defRPr>
            </a:lvl8pPr>
            <a:lvl9pPr algn="ctr">
              <a:spcBef>
                <a:spcPts val="0"/>
              </a:spcBef>
              <a:buClr>
                <a:schemeClr val="dk2"/>
              </a:buClr>
              <a:buSzPct val="100000"/>
              <a:defRPr sz="4200">
                <a:solidFill>
                  <a:schemeClr val="dk2"/>
                </a:solidFill>
              </a:defRPr>
            </a:lvl9pPr>
          </a:lstStyle>
          <a:p>
            <a:endParaRPr/>
          </a:p>
        </p:txBody>
      </p:sp>
      <p:sp>
        <p:nvSpPr>
          <p:cNvPr id="48" name="Shape 48"/>
          <p:cNvSpPr txBox="1">
            <a:spLocks noGrp="1"/>
          </p:cNvSpPr>
          <p:nvPr>
            <p:ph type="subTitle" idx="1"/>
          </p:nvPr>
        </p:nvSpPr>
        <p:spPr>
          <a:xfrm>
            <a:off x="265500" y="2779466"/>
            <a:ext cx="4045199" cy="1235100"/>
          </a:xfrm>
          <a:prstGeom prst="rect">
            <a:avLst/>
          </a:prstGeom>
        </p:spPr>
        <p:txBody>
          <a:bodyPr lIns="91425" tIns="91425" rIns="91425" bIns="91425" anchor="t" anchorCtr="0"/>
          <a:lstStyle>
            <a:lvl1pPr algn="ctr">
              <a:lnSpc>
                <a:spcPct val="100000"/>
              </a:lnSpc>
              <a:spcBef>
                <a:spcPts val="0"/>
              </a:spcBef>
              <a:spcAft>
                <a:spcPts val="0"/>
              </a:spcAft>
              <a:buSzPct val="100000"/>
              <a:buNone/>
              <a:defRPr sz="2100"/>
            </a:lvl1pPr>
            <a:lvl2pPr algn="ctr">
              <a:lnSpc>
                <a:spcPct val="100000"/>
              </a:lnSpc>
              <a:spcBef>
                <a:spcPts val="0"/>
              </a:spcBef>
              <a:spcAft>
                <a:spcPts val="0"/>
              </a:spcAft>
              <a:buSzPct val="100000"/>
              <a:buNone/>
              <a:defRPr sz="2100"/>
            </a:lvl2pPr>
            <a:lvl3pPr algn="ctr">
              <a:lnSpc>
                <a:spcPct val="100000"/>
              </a:lnSpc>
              <a:spcBef>
                <a:spcPts val="0"/>
              </a:spcBef>
              <a:spcAft>
                <a:spcPts val="0"/>
              </a:spcAft>
              <a:buSzPct val="100000"/>
              <a:buNone/>
              <a:defRPr sz="2100"/>
            </a:lvl3pPr>
            <a:lvl4pPr algn="ctr">
              <a:lnSpc>
                <a:spcPct val="100000"/>
              </a:lnSpc>
              <a:spcBef>
                <a:spcPts val="0"/>
              </a:spcBef>
              <a:spcAft>
                <a:spcPts val="0"/>
              </a:spcAft>
              <a:buSzPct val="100000"/>
              <a:buNone/>
              <a:defRPr sz="2100"/>
            </a:lvl4pPr>
            <a:lvl5pPr algn="ctr">
              <a:lnSpc>
                <a:spcPct val="100000"/>
              </a:lnSpc>
              <a:spcBef>
                <a:spcPts val="0"/>
              </a:spcBef>
              <a:spcAft>
                <a:spcPts val="0"/>
              </a:spcAft>
              <a:buSzPct val="100000"/>
              <a:buNone/>
              <a:defRPr sz="2100"/>
            </a:lvl5pPr>
            <a:lvl6pPr algn="ctr">
              <a:lnSpc>
                <a:spcPct val="100000"/>
              </a:lnSpc>
              <a:spcBef>
                <a:spcPts val="0"/>
              </a:spcBef>
              <a:spcAft>
                <a:spcPts val="0"/>
              </a:spcAft>
              <a:buSzPct val="100000"/>
              <a:buNone/>
              <a:defRPr sz="2100"/>
            </a:lvl6pPr>
            <a:lvl7pPr algn="ctr">
              <a:lnSpc>
                <a:spcPct val="100000"/>
              </a:lnSpc>
              <a:spcBef>
                <a:spcPts val="0"/>
              </a:spcBef>
              <a:spcAft>
                <a:spcPts val="0"/>
              </a:spcAft>
              <a:buSzPct val="100000"/>
              <a:buNone/>
              <a:defRPr sz="2100"/>
            </a:lvl7pPr>
            <a:lvl8pPr algn="ctr">
              <a:lnSpc>
                <a:spcPct val="100000"/>
              </a:lnSpc>
              <a:spcBef>
                <a:spcPts val="0"/>
              </a:spcBef>
              <a:spcAft>
                <a:spcPts val="0"/>
              </a:spcAft>
              <a:buSzPct val="100000"/>
              <a:buNone/>
              <a:defRPr sz="2100"/>
            </a:lvl8pPr>
            <a:lvl9pPr algn="ctr">
              <a:lnSpc>
                <a:spcPct val="100000"/>
              </a:lnSpc>
              <a:spcBef>
                <a:spcPts val="0"/>
              </a:spcBef>
              <a:spcAft>
                <a:spcPts val="0"/>
              </a:spcAft>
              <a:buSzPct val="100000"/>
              <a:buNone/>
              <a:defRPr sz="2100"/>
            </a:lvl9pPr>
          </a:lstStyle>
          <a:p>
            <a:endParaRPr/>
          </a:p>
        </p:txBody>
      </p:sp>
      <p:sp>
        <p:nvSpPr>
          <p:cNvPr id="49" name="Shape 49"/>
          <p:cNvSpPr txBox="1">
            <a:spLocks noGrp="1"/>
          </p:cNvSpPr>
          <p:nvPr>
            <p:ph type="body" idx="2"/>
          </p:nvPr>
        </p:nvSpPr>
        <p:spPr>
          <a:xfrm>
            <a:off x="4939500" y="724200"/>
            <a:ext cx="3837000" cy="3695099"/>
          </a:xfrm>
          <a:prstGeom prst="rect">
            <a:avLst/>
          </a:prstGeom>
        </p:spPr>
        <p:txBody>
          <a:bodyPr lIns="91425" tIns="91425" rIns="91425" bIns="91425" anchor="ctr" anchorCtr="0"/>
          <a:lstStyle>
            <a:lvl1pPr>
              <a:spcBef>
                <a:spcPts val="0"/>
              </a:spcBef>
              <a:buClr>
                <a:schemeClr val="lt1"/>
              </a:buClr>
              <a:defRPr>
                <a:solidFill>
                  <a:schemeClr val="lt1"/>
                </a:solidFill>
              </a:defRPr>
            </a:lvl1pPr>
            <a:lvl2pPr>
              <a:spcBef>
                <a:spcPts val="0"/>
              </a:spcBef>
              <a:buClr>
                <a:schemeClr val="lt1"/>
              </a:buClr>
              <a:defRPr>
                <a:solidFill>
                  <a:schemeClr val="lt1"/>
                </a:solidFill>
              </a:defRPr>
            </a:lvl2pPr>
            <a:lvl3pPr>
              <a:spcBef>
                <a:spcPts val="0"/>
              </a:spcBef>
              <a:buClr>
                <a:schemeClr val="lt1"/>
              </a:buClr>
              <a:defRPr>
                <a:solidFill>
                  <a:schemeClr val="lt1"/>
                </a:solidFill>
              </a:defRPr>
            </a:lvl3pPr>
            <a:lvl4pPr>
              <a:spcBef>
                <a:spcPts val="0"/>
              </a:spcBef>
              <a:buClr>
                <a:schemeClr val="lt1"/>
              </a:buClr>
              <a:defRPr>
                <a:solidFill>
                  <a:schemeClr val="lt1"/>
                </a:solidFill>
              </a:defRPr>
            </a:lvl4pPr>
            <a:lvl5pPr>
              <a:spcBef>
                <a:spcPts val="0"/>
              </a:spcBef>
              <a:buClr>
                <a:schemeClr val="lt1"/>
              </a:buClr>
              <a:defRPr>
                <a:solidFill>
                  <a:schemeClr val="lt1"/>
                </a:solidFill>
              </a:defRPr>
            </a:lvl5pPr>
            <a:lvl6pPr>
              <a:spcBef>
                <a:spcPts val="0"/>
              </a:spcBef>
              <a:buClr>
                <a:schemeClr val="lt1"/>
              </a:buClr>
              <a:defRPr>
                <a:solidFill>
                  <a:schemeClr val="lt1"/>
                </a:solidFill>
              </a:defRPr>
            </a:lvl6pPr>
            <a:lvl7pPr>
              <a:spcBef>
                <a:spcPts val="0"/>
              </a:spcBef>
              <a:buClr>
                <a:schemeClr val="lt1"/>
              </a:buClr>
              <a:defRPr>
                <a:solidFill>
                  <a:schemeClr val="lt1"/>
                </a:solidFill>
              </a:defRPr>
            </a:lvl7pPr>
            <a:lvl8pPr>
              <a:spcBef>
                <a:spcPts val="0"/>
              </a:spcBef>
              <a:buClr>
                <a:schemeClr val="lt1"/>
              </a:buClr>
              <a:defRPr>
                <a:solidFill>
                  <a:schemeClr val="lt1"/>
                </a:solidFill>
              </a:defRPr>
            </a:lvl8pPr>
            <a:lvl9pPr>
              <a:spcBef>
                <a:spcPts val="0"/>
              </a:spcBef>
              <a:buClr>
                <a:schemeClr val="lt1"/>
              </a:buClr>
              <a:defRPr>
                <a:solidFill>
                  <a:schemeClr val="lt1"/>
                </a:solidFill>
              </a:defRPr>
            </a:lvl9pPr>
          </a:lstStyle>
          <a:p>
            <a:endParaRPr/>
          </a:p>
        </p:txBody>
      </p:sp>
      <p:sp>
        <p:nvSpPr>
          <p:cNvPr id="50" name="Shape 50"/>
          <p:cNvSpPr txBox="1">
            <a:spLocks noGrp="1"/>
          </p:cNvSpPr>
          <p:nvPr>
            <p:ph type="sldNum" idx="12"/>
          </p:nvPr>
        </p:nvSpPr>
        <p:spPr>
          <a:xfrm>
            <a:off x="8523541" y="4695623"/>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51"/>
        <p:cNvGrpSpPr/>
        <p:nvPr/>
      </p:nvGrpSpPr>
      <p:grpSpPr>
        <a:xfrm>
          <a:off x="0" y="0"/>
          <a:ext cx="0" cy="0"/>
          <a:chOff x="0" y="0"/>
          <a:chExt cx="0" cy="0"/>
        </a:xfrm>
      </p:grpSpPr>
      <p:sp>
        <p:nvSpPr>
          <p:cNvPr id="52" name="Shape 52"/>
          <p:cNvSpPr txBox="1"/>
          <p:nvPr/>
        </p:nvSpPr>
        <p:spPr>
          <a:xfrm rot="10800000" flipH="1">
            <a:off x="0" y="0"/>
            <a:ext cx="9144000" cy="4695899"/>
          </a:xfrm>
          <a:prstGeom prst="rect">
            <a:avLst/>
          </a:prstGeom>
          <a:solidFill>
            <a:schemeClr val="accent4"/>
          </a:solidFill>
          <a:ln>
            <a:noFill/>
          </a:ln>
        </p:spPr>
        <p:txBody>
          <a:bodyPr lIns="91425" tIns="91425" rIns="91425" bIns="91425" anchor="ctr" anchorCtr="0">
            <a:noAutofit/>
          </a:bodyPr>
          <a:lstStyle/>
          <a:p>
            <a:pPr>
              <a:spcBef>
                <a:spcPts val="0"/>
              </a:spcBef>
              <a:buNone/>
            </a:pPr>
            <a:endParaRPr/>
          </a:p>
        </p:txBody>
      </p:sp>
      <p:sp>
        <p:nvSpPr>
          <p:cNvPr id="53" name="Shape 53"/>
          <p:cNvSpPr/>
          <p:nvPr/>
        </p:nvSpPr>
        <p:spPr>
          <a:xfrm rot="10800000" flipH="1">
            <a:off x="0" y="4622724"/>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a:spcBef>
                <a:spcPts val="0"/>
              </a:spcBef>
              <a:buNone/>
            </a:pPr>
            <a:endParaRPr/>
          </a:p>
        </p:txBody>
      </p:sp>
      <p:sp>
        <p:nvSpPr>
          <p:cNvPr id="54" name="Shape 54"/>
          <p:cNvSpPr txBox="1">
            <a:spLocks noGrp="1"/>
          </p:cNvSpPr>
          <p:nvPr>
            <p:ph type="body" idx="1"/>
          </p:nvPr>
        </p:nvSpPr>
        <p:spPr>
          <a:xfrm>
            <a:off x="57150" y="4696825"/>
            <a:ext cx="8381999" cy="446700"/>
          </a:xfrm>
          <a:prstGeom prst="rect">
            <a:avLst/>
          </a:prstGeom>
        </p:spPr>
        <p:txBody>
          <a:bodyPr lIns="91425" tIns="91425" rIns="91425" bIns="91425" anchor="ctr" anchorCtr="0"/>
          <a:lstStyle>
            <a:lvl1pPr>
              <a:lnSpc>
                <a:spcPct val="100000"/>
              </a:lnSpc>
              <a:spcBef>
                <a:spcPts val="0"/>
              </a:spcBef>
              <a:spcAft>
                <a:spcPts val="0"/>
              </a:spcAft>
              <a:buClr>
                <a:schemeClr val="lt1"/>
              </a:buClr>
              <a:buSzPct val="100000"/>
              <a:buNone/>
              <a:defRPr sz="1200">
                <a:solidFill>
                  <a:schemeClr val="lt1"/>
                </a:solidFill>
              </a:defRPr>
            </a:lvl1pPr>
          </a:lstStyle>
          <a:p>
            <a:endParaRPr/>
          </a:p>
        </p:txBody>
      </p:sp>
      <p:sp>
        <p:nvSpPr>
          <p:cNvPr id="55" name="Shape 55"/>
          <p:cNvSpPr txBox="1">
            <a:spLocks noGrp="1"/>
          </p:cNvSpPr>
          <p:nvPr>
            <p:ph type="sldNum" idx="12"/>
          </p:nvPr>
        </p:nvSpPr>
        <p:spPr>
          <a:xfrm>
            <a:off x="8523541" y="4695623"/>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71900" y="738725"/>
            <a:ext cx="8222100" cy="767699"/>
          </a:xfrm>
          <a:prstGeom prst="rect">
            <a:avLst/>
          </a:prstGeom>
          <a:noFill/>
          <a:ln>
            <a:noFill/>
          </a:ln>
        </p:spPr>
        <p:txBody>
          <a:bodyPr lIns="91425" tIns="91425" rIns="91425" bIns="91425" anchor="b" anchorCtr="0"/>
          <a:lstStyle>
            <a:lvl1pPr>
              <a:spcBef>
                <a:spcPts val="0"/>
              </a:spcBef>
              <a:buClr>
                <a:schemeClr val="lt1"/>
              </a:buClr>
              <a:buSzPct val="100000"/>
              <a:buFont typeface="Roboto"/>
              <a:buNone/>
              <a:defRPr sz="3200">
                <a:solidFill>
                  <a:schemeClr val="lt1"/>
                </a:solidFill>
                <a:latin typeface="Roboto"/>
                <a:ea typeface="Roboto"/>
                <a:cs typeface="Roboto"/>
                <a:sym typeface="Roboto"/>
              </a:defRPr>
            </a:lvl1pPr>
            <a:lvl2pPr>
              <a:spcBef>
                <a:spcPts val="0"/>
              </a:spcBef>
              <a:buClr>
                <a:schemeClr val="lt1"/>
              </a:buClr>
              <a:buSzPct val="100000"/>
              <a:buFont typeface="Roboto"/>
              <a:buNone/>
              <a:defRPr sz="3200">
                <a:solidFill>
                  <a:schemeClr val="lt1"/>
                </a:solidFill>
                <a:latin typeface="Roboto"/>
                <a:ea typeface="Roboto"/>
                <a:cs typeface="Roboto"/>
                <a:sym typeface="Roboto"/>
              </a:defRPr>
            </a:lvl2pPr>
            <a:lvl3pPr>
              <a:spcBef>
                <a:spcPts val="0"/>
              </a:spcBef>
              <a:buClr>
                <a:schemeClr val="lt1"/>
              </a:buClr>
              <a:buSzPct val="100000"/>
              <a:buFont typeface="Roboto"/>
              <a:buNone/>
              <a:defRPr sz="3200">
                <a:solidFill>
                  <a:schemeClr val="lt1"/>
                </a:solidFill>
                <a:latin typeface="Roboto"/>
                <a:ea typeface="Roboto"/>
                <a:cs typeface="Roboto"/>
                <a:sym typeface="Roboto"/>
              </a:defRPr>
            </a:lvl3pPr>
            <a:lvl4pPr>
              <a:spcBef>
                <a:spcPts val="0"/>
              </a:spcBef>
              <a:buClr>
                <a:schemeClr val="lt1"/>
              </a:buClr>
              <a:buSzPct val="100000"/>
              <a:buFont typeface="Roboto"/>
              <a:buNone/>
              <a:defRPr sz="3200">
                <a:solidFill>
                  <a:schemeClr val="lt1"/>
                </a:solidFill>
                <a:latin typeface="Roboto"/>
                <a:ea typeface="Roboto"/>
                <a:cs typeface="Roboto"/>
                <a:sym typeface="Roboto"/>
              </a:defRPr>
            </a:lvl4pPr>
            <a:lvl5pPr>
              <a:spcBef>
                <a:spcPts val="0"/>
              </a:spcBef>
              <a:buClr>
                <a:schemeClr val="lt1"/>
              </a:buClr>
              <a:buSzPct val="100000"/>
              <a:buFont typeface="Roboto"/>
              <a:buNone/>
              <a:defRPr sz="3200">
                <a:solidFill>
                  <a:schemeClr val="lt1"/>
                </a:solidFill>
                <a:latin typeface="Roboto"/>
                <a:ea typeface="Roboto"/>
                <a:cs typeface="Roboto"/>
                <a:sym typeface="Roboto"/>
              </a:defRPr>
            </a:lvl5pPr>
            <a:lvl6pPr>
              <a:spcBef>
                <a:spcPts val="0"/>
              </a:spcBef>
              <a:buClr>
                <a:schemeClr val="lt1"/>
              </a:buClr>
              <a:buSzPct val="100000"/>
              <a:buFont typeface="Roboto"/>
              <a:buNone/>
              <a:defRPr sz="3200">
                <a:solidFill>
                  <a:schemeClr val="lt1"/>
                </a:solidFill>
                <a:latin typeface="Roboto"/>
                <a:ea typeface="Roboto"/>
                <a:cs typeface="Roboto"/>
                <a:sym typeface="Roboto"/>
              </a:defRPr>
            </a:lvl6pPr>
            <a:lvl7pPr>
              <a:spcBef>
                <a:spcPts val="0"/>
              </a:spcBef>
              <a:buClr>
                <a:schemeClr val="lt1"/>
              </a:buClr>
              <a:buSzPct val="100000"/>
              <a:buFont typeface="Roboto"/>
              <a:buNone/>
              <a:defRPr sz="3200">
                <a:solidFill>
                  <a:schemeClr val="lt1"/>
                </a:solidFill>
                <a:latin typeface="Roboto"/>
                <a:ea typeface="Roboto"/>
                <a:cs typeface="Roboto"/>
                <a:sym typeface="Roboto"/>
              </a:defRPr>
            </a:lvl7pPr>
            <a:lvl8pPr>
              <a:spcBef>
                <a:spcPts val="0"/>
              </a:spcBef>
              <a:buClr>
                <a:schemeClr val="lt1"/>
              </a:buClr>
              <a:buSzPct val="100000"/>
              <a:buFont typeface="Roboto"/>
              <a:buNone/>
              <a:defRPr sz="3200">
                <a:solidFill>
                  <a:schemeClr val="lt1"/>
                </a:solidFill>
                <a:latin typeface="Roboto"/>
                <a:ea typeface="Roboto"/>
                <a:cs typeface="Roboto"/>
                <a:sym typeface="Roboto"/>
              </a:defRPr>
            </a:lvl8pPr>
            <a:lvl9pPr>
              <a:spcBef>
                <a:spcPts val="0"/>
              </a:spcBef>
              <a:buClr>
                <a:schemeClr val="lt1"/>
              </a:buClr>
              <a:buSzPct val="100000"/>
              <a:buFont typeface="Roboto"/>
              <a:buNone/>
              <a:defRPr sz="3200">
                <a:solidFill>
                  <a:schemeClr val="lt1"/>
                </a:solidFill>
                <a:latin typeface="Roboto"/>
                <a:ea typeface="Roboto"/>
                <a:cs typeface="Roboto"/>
                <a:sym typeface="Roboto"/>
              </a:defRPr>
            </a:lvl9pPr>
          </a:lstStyle>
          <a:p>
            <a:endParaRPr/>
          </a:p>
        </p:txBody>
      </p:sp>
      <p:sp>
        <p:nvSpPr>
          <p:cNvPr id="6" name="Shape 6"/>
          <p:cNvSpPr txBox="1">
            <a:spLocks noGrp="1"/>
          </p:cNvSpPr>
          <p:nvPr>
            <p:ph type="body" idx="1"/>
          </p:nvPr>
        </p:nvSpPr>
        <p:spPr>
          <a:xfrm>
            <a:off x="471900" y="1919075"/>
            <a:ext cx="8222100" cy="2710200"/>
          </a:xfrm>
          <a:prstGeom prst="rect">
            <a:avLst/>
          </a:prstGeom>
          <a:noFill/>
          <a:ln>
            <a:noFill/>
          </a:ln>
        </p:spPr>
        <p:txBody>
          <a:bodyPr lIns="91425" tIns="91425" rIns="91425" bIns="91425" anchor="t" anchorCtr="0"/>
          <a:lstStyle>
            <a:lvl1pPr>
              <a:lnSpc>
                <a:spcPct val="115000"/>
              </a:lnSpc>
              <a:spcBef>
                <a:spcPts val="0"/>
              </a:spcBef>
              <a:spcAft>
                <a:spcPts val="1600"/>
              </a:spcAft>
              <a:buClr>
                <a:schemeClr val="lt2"/>
              </a:buClr>
              <a:buSzPct val="100000"/>
              <a:buFont typeface="Roboto"/>
              <a:defRPr sz="1800">
                <a:solidFill>
                  <a:schemeClr val="lt2"/>
                </a:solidFill>
                <a:latin typeface="Roboto"/>
                <a:ea typeface="Roboto"/>
                <a:cs typeface="Roboto"/>
                <a:sym typeface="Roboto"/>
              </a:defRPr>
            </a:lvl1pPr>
            <a:lvl2pPr>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2pPr>
            <a:lvl3pPr>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3pPr>
            <a:lvl4pPr>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4pPr>
            <a:lvl5pPr>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5pPr>
            <a:lvl6pPr>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6pPr>
            <a:lvl7pPr>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7pPr>
            <a:lvl8pPr>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8pPr>
            <a:lvl9pPr>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9pPr>
          </a:lstStyle>
          <a:p>
            <a:endParaRPr/>
          </a:p>
        </p:txBody>
      </p:sp>
      <p:sp>
        <p:nvSpPr>
          <p:cNvPr id="7" name="Shape 7"/>
          <p:cNvSpPr txBox="1">
            <a:spLocks noGrp="1"/>
          </p:cNvSpPr>
          <p:nvPr>
            <p:ph type="sldNum" idx="12"/>
          </p:nvPr>
        </p:nvSpPr>
        <p:spPr>
          <a:xfrm>
            <a:off x="8523541" y="4695623"/>
            <a:ext cx="548699" cy="393600"/>
          </a:xfrm>
          <a:prstGeom prst="rect">
            <a:avLst/>
          </a:prstGeom>
          <a:noFill/>
          <a:ln>
            <a:noFill/>
          </a:ln>
        </p:spPr>
        <p:txBody>
          <a:bodyPr lIns="91425" tIns="91425" rIns="91425" bIns="91425" anchor="ctr" anchorCtr="0">
            <a:noAutofit/>
          </a:bodyPr>
          <a:lstStyle/>
          <a:p>
            <a:pPr algn="r">
              <a:spcBef>
                <a:spcPts val="0"/>
              </a:spcBef>
              <a:buNone/>
            </a:pPr>
            <a:fld id="{00000000-1234-1234-1234-123412341234}" type="slidenum">
              <a:rPr lang="en" sz="1000">
                <a:solidFill>
                  <a:schemeClr val="lt2"/>
                </a:solidFill>
                <a:latin typeface="Roboto"/>
                <a:ea typeface="Roboto"/>
                <a:cs typeface="Roboto"/>
                <a:sym typeface="Roboto"/>
              </a:rPr>
              <a:t>‹#›</a:t>
            </a:fld>
            <a:endParaRPr lang="en" sz="1000">
              <a:solidFill>
                <a:schemeClr val="lt2"/>
              </a:solidFill>
              <a:latin typeface="Roboto"/>
              <a:ea typeface="Roboto"/>
              <a:cs typeface="Roboto"/>
              <a:sym typeface="Robot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7.jpg"/></Relationships>
</file>

<file path=ppt/slides/_rels/slide13.xml.rels><?xml version="1.0" encoding="UTF-8" standalone="yes"?>
<Relationships xmlns="http://schemas.openxmlformats.org/package/2006/relationships"><Relationship Id="rId11" Type="http://schemas.openxmlformats.org/officeDocument/2006/relationships/image" Target="../media/image16.jpg"/><Relationship Id="rId12" Type="http://schemas.openxmlformats.org/officeDocument/2006/relationships/image" Target="../media/image17.jpg"/><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image" Target="../media/image10.jpg"/><Relationship Id="rId6" Type="http://schemas.openxmlformats.org/officeDocument/2006/relationships/image" Target="../media/image11.jpg"/><Relationship Id="rId7" Type="http://schemas.openxmlformats.org/officeDocument/2006/relationships/image" Target="../media/image12.jpg"/><Relationship Id="rId8" Type="http://schemas.openxmlformats.org/officeDocument/2006/relationships/image" Target="../media/image13.jpg"/><Relationship Id="rId9" Type="http://schemas.openxmlformats.org/officeDocument/2006/relationships/image" Target="../media/image14.jpg"/><Relationship Id="rId10" Type="http://schemas.openxmlformats.org/officeDocument/2006/relationships/image" Target="../media/image15.jpg"/></Relationships>
</file>

<file path=ppt/slides/_rels/slide14.xml.rels><?xml version="1.0" encoding="UTF-8" standalone="yes"?>
<Relationships xmlns="http://schemas.openxmlformats.org/package/2006/relationships"><Relationship Id="rId11" Type="http://schemas.openxmlformats.org/officeDocument/2006/relationships/image" Target="../media/image17.jpg"/><Relationship Id="rId12" Type="http://schemas.openxmlformats.org/officeDocument/2006/relationships/image" Target="../media/image16.jpg"/><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image" Target="../media/image10.jpg"/><Relationship Id="rId6" Type="http://schemas.openxmlformats.org/officeDocument/2006/relationships/image" Target="../media/image12.jpg"/><Relationship Id="rId7" Type="http://schemas.openxmlformats.org/officeDocument/2006/relationships/image" Target="../media/image14.jpg"/><Relationship Id="rId8" Type="http://schemas.openxmlformats.org/officeDocument/2006/relationships/image" Target="../media/image15.jpg"/><Relationship Id="rId9" Type="http://schemas.openxmlformats.org/officeDocument/2006/relationships/image" Target="../media/image18.jpg"/><Relationship Id="rId10" Type="http://schemas.openxmlformats.org/officeDocument/2006/relationships/image" Target="../media/image1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3.jp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gif"/><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7.gif"/></Relationships>
</file>

<file path=ppt/slides/_rels/slide24.xml.rels><?xml version="1.0" encoding="UTF-8" standalone="yes"?>
<Relationships xmlns="http://schemas.openxmlformats.org/package/2006/relationships"><Relationship Id="rId3" Type="http://schemas.openxmlformats.org/officeDocument/2006/relationships/hyperlink" Target="mailto:lbrandt@d125.org" TargetMode="External"/><Relationship Id="rId4" Type="http://schemas.openxmlformats.org/officeDocument/2006/relationships/hyperlink" Target="mailto:delbaum@d125.org" TargetMode="External"/><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8.xml"/><Relationship Id="rId5" Type="http://schemas.openxmlformats.org/officeDocument/2006/relationships/image" Target="../media/image4.png"/><Relationship Id="rId1" Type="http://schemas.microsoft.com/office/2007/relationships/media" Target="../media/media1.mp4"/><Relationship Id="rId2" Type="http://schemas.openxmlformats.org/officeDocument/2006/relationships/video" Target="../media/media1.mp4"/></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Shape 63"/>
          <p:cNvSpPr txBox="1">
            <a:spLocks noGrp="1"/>
          </p:cNvSpPr>
          <p:nvPr>
            <p:ph type="ctrTitle"/>
          </p:nvPr>
        </p:nvSpPr>
        <p:spPr>
          <a:xfrm>
            <a:off x="390525" y="1819275"/>
            <a:ext cx="8222100" cy="933599"/>
          </a:xfrm>
          <a:prstGeom prst="rect">
            <a:avLst/>
          </a:prstGeom>
        </p:spPr>
        <p:txBody>
          <a:bodyPr lIns="91425" tIns="91425" rIns="91425" bIns="91425" anchor="b" anchorCtr="0">
            <a:noAutofit/>
          </a:bodyPr>
          <a:lstStyle/>
          <a:p>
            <a:pPr>
              <a:spcBef>
                <a:spcPts val="0"/>
              </a:spcBef>
              <a:buNone/>
            </a:pPr>
            <a:r>
              <a:rPr lang="en" sz="3000">
                <a:solidFill>
                  <a:srgbClr val="222222"/>
                </a:solidFill>
                <a:highlight>
                  <a:srgbClr val="FFFFFF"/>
                </a:highlight>
              </a:rPr>
              <a:t>The Intersection of Law and Psychology: Choose your Path</a:t>
            </a:r>
          </a:p>
        </p:txBody>
      </p:sp>
      <p:sp>
        <p:nvSpPr>
          <p:cNvPr id="64" name="Shape 64"/>
          <p:cNvSpPr txBox="1">
            <a:spLocks noGrp="1"/>
          </p:cNvSpPr>
          <p:nvPr>
            <p:ph type="subTitle" idx="1"/>
          </p:nvPr>
        </p:nvSpPr>
        <p:spPr>
          <a:xfrm>
            <a:off x="685800" y="2840045"/>
            <a:ext cx="7772400" cy="1716900"/>
          </a:xfrm>
          <a:prstGeom prst="rect">
            <a:avLst/>
          </a:prstGeom>
        </p:spPr>
        <p:txBody>
          <a:bodyPr lIns="91425" tIns="91425" rIns="91425" bIns="91425" anchor="t" anchorCtr="0">
            <a:noAutofit/>
          </a:bodyPr>
          <a:lstStyle/>
          <a:p>
            <a:pPr rtl="0">
              <a:spcBef>
                <a:spcPts val="0"/>
              </a:spcBef>
              <a:buNone/>
            </a:pPr>
            <a:r>
              <a:rPr lang="en"/>
              <a:t>David Elbaum and Laura Brandt</a:t>
            </a:r>
          </a:p>
          <a:p>
            <a:pPr rtl="0">
              <a:spcBef>
                <a:spcPts val="0"/>
              </a:spcBef>
              <a:buNone/>
            </a:pPr>
            <a:r>
              <a:rPr lang="en"/>
              <a:t>Stevenson High School</a:t>
            </a:r>
          </a:p>
          <a:p>
            <a:pPr rtl="0">
              <a:spcBef>
                <a:spcPts val="0"/>
              </a:spcBef>
              <a:buNone/>
            </a:pPr>
            <a:r>
              <a:rPr lang="en"/>
              <a:t>Lincolnshire, IL. </a:t>
            </a:r>
          </a:p>
          <a:p>
            <a:pPr rtl="0">
              <a:spcBef>
                <a:spcPts val="0"/>
              </a:spcBef>
              <a:buNone/>
            </a:pPr>
            <a:endParaRPr/>
          </a:p>
          <a:p>
            <a:pPr rtl="0">
              <a:spcBef>
                <a:spcPts val="0"/>
              </a:spcBef>
              <a:buNone/>
            </a:pPr>
            <a:r>
              <a:rPr lang="en"/>
              <a:t>teachinglawandpsychology.weebly.com </a:t>
            </a:r>
          </a:p>
          <a:p>
            <a:pPr>
              <a:spcBef>
                <a:spcPts val="0"/>
              </a:spcBef>
              <a:buNone/>
            </a:pPr>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471900" y="738725"/>
            <a:ext cx="8222100" cy="767699"/>
          </a:xfrm>
          <a:prstGeom prst="rect">
            <a:avLst/>
          </a:prstGeom>
        </p:spPr>
        <p:txBody>
          <a:bodyPr lIns="91425" tIns="91425" rIns="91425" bIns="91425" anchor="b" anchorCtr="0">
            <a:noAutofit/>
          </a:bodyPr>
          <a:lstStyle/>
          <a:p>
            <a:pPr>
              <a:spcBef>
                <a:spcPts val="0"/>
              </a:spcBef>
              <a:buNone/>
            </a:pPr>
            <a:r>
              <a:rPr lang="en"/>
              <a:t>Clark v. Arizona (2006)</a:t>
            </a:r>
          </a:p>
        </p:txBody>
      </p:sp>
      <p:sp>
        <p:nvSpPr>
          <p:cNvPr id="123" name="Shape 123"/>
          <p:cNvSpPr txBox="1">
            <a:spLocks noGrp="1"/>
          </p:cNvSpPr>
          <p:nvPr>
            <p:ph type="body" idx="1"/>
          </p:nvPr>
        </p:nvSpPr>
        <p:spPr>
          <a:xfrm>
            <a:off x="376825" y="2210625"/>
            <a:ext cx="8354699" cy="2737500"/>
          </a:xfrm>
          <a:prstGeom prst="rect">
            <a:avLst/>
          </a:prstGeom>
        </p:spPr>
        <p:txBody>
          <a:bodyPr lIns="91425" tIns="91425" rIns="91425" bIns="91425" anchor="t" anchorCtr="0">
            <a:noAutofit/>
          </a:bodyPr>
          <a:lstStyle/>
          <a:p>
            <a:pPr>
              <a:spcBef>
                <a:spcPts val="0"/>
              </a:spcBef>
              <a:buNone/>
            </a:pPr>
            <a:r>
              <a:rPr lang="en" sz="1950">
                <a:solidFill>
                  <a:srgbClr val="252525"/>
                </a:solidFill>
                <a:highlight>
                  <a:srgbClr val="FFFFFF"/>
                </a:highlight>
              </a:rPr>
              <a:t>SCOTUS upheld Arizona's limitations on the insanity defense. In that same ruling, the Court noted "We have never held that the Constitution mandates an insanity defense, nor have we held that the Constitution does not so require."</a:t>
            </a:r>
          </a:p>
        </p:txBody>
      </p:sp>
      <p:sp>
        <p:nvSpPr>
          <p:cNvPr id="124" name="Shape 124"/>
          <p:cNvSpPr txBox="1"/>
          <p:nvPr/>
        </p:nvSpPr>
        <p:spPr>
          <a:xfrm>
            <a:off x="770975" y="3671050"/>
            <a:ext cx="1371599" cy="457200"/>
          </a:xfrm>
          <a:prstGeom prst="rect">
            <a:avLst/>
          </a:prstGeom>
          <a:noFill/>
          <a:ln>
            <a:noFill/>
          </a:ln>
        </p:spPr>
        <p:txBody>
          <a:bodyPr lIns="91425" tIns="91425" rIns="91425" bIns="91425" anchor="ctr" anchorCtr="0">
            <a:noAutofit/>
          </a:bodyPr>
          <a:lstStyle/>
          <a:p>
            <a:pPr>
              <a:spcBef>
                <a:spcPts val="0"/>
              </a:spcBef>
              <a:buNone/>
            </a:pPr>
            <a:endParaRPr/>
          </a:p>
        </p:txBody>
      </p:sp>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471900" y="738725"/>
            <a:ext cx="8222100" cy="767699"/>
          </a:xfrm>
          <a:prstGeom prst="rect">
            <a:avLst/>
          </a:prstGeom>
        </p:spPr>
        <p:txBody>
          <a:bodyPr lIns="91425" tIns="91425" rIns="91425" bIns="91425" anchor="b" anchorCtr="0">
            <a:noAutofit/>
          </a:bodyPr>
          <a:lstStyle/>
          <a:p>
            <a:pPr>
              <a:spcBef>
                <a:spcPts val="0"/>
              </a:spcBef>
              <a:buNone/>
            </a:pPr>
            <a:r>
              <a:rPr lang="en"/>
              <a:t>Word Demonstration</a:t>
            </a:r>
          </a:p>
        </p:txBody>
      </p:sp>
      <p:sp>
        <p:nvSpPr>
          <p:cNvPr id="130" name="Shape 130"/>
          <p:cNvSpPr txBox="1">
            <a:spLocks noGrp="1"/>
          </p:cNvSpPr>
          <p:nvPr>
            <p:ph type="body" idx="1"/>
          </p:nvPr>
        </p:nvSpPr>
        <p:spPr>
          <a:xfrm>
            <a:off x="471900" y="1919075"/>
            <a:ext cx="8222100" cy="2710200"/>
          </a:xfrm>
          <a:prstGeom prst="rect">
            <a:avLst/>
          </a:prstGeom>
        </p:spPr>
        <p:txBody>
          <a:bodyPr lIns="91425" tIns="91425" rIns="91425" bIns="91425" anchor="t" anchorCtr="0">
            <a:noAutofit/>
          </a:bodyPr>
          <a:lstStyle/>
          <a:p>
            <a:pPr>
              <a:spcBef>
                <a:spcPts val="0"/>
              </a:spcBef>
              <a:buNone/>
            </a:pPr>
            <a:endParaRPr/>
          </a:p>
        </p:txBody>
      </p:sp>
      <p:pic>
        <p:nvPicPr>
          <p:cNvPr id="131" name="Shape 131"/>
          <p:cNvPicPr preferRelativeResize="0"/>
          <p:nvPr/>
        </p:nvPicPr>
        <p:blipFill>
          <a:blip r:embed="rId3">
            <a:alphaModFix/>
          </a:blip>
          <a:stretch>
            <a:fillRect/>
          </a:stretch>
        </p:blipFill>
        <p:spPr>
          <a:xfrm>
            <a:off x="1627124" y="1704150"/>
            <a:ext cx="5522200" cy="314005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471900" y="738725"/>
            <a:ext cx="8222100" cy="767699"/>
          </a:xfrm>
          <a:prstGeom prst="rect">
            <a:avLst/>
          </a:prstGeom>
        </p:spPr>
        <p:txBody>
          <a:bodyPr lIns="91425" tIns="91425" rIns="91425" bIns="91425" anchor="b" anchorCtr="0">
            <a:noAutofit/>
          </a:bodyPr>
          <a:lstStyle/>
          <a:p>
            <a:pPr marL="2286000" indent="457200">
              <a:spcBef>
                <a:spcPts val="0"/>
              </a:spcBef>
              <a:buNone/>
            </a:pPr>
            <a:r>
              <a:rPr lang="en"/>
              <a:t>The Crime </a:t>
            </a:r>
          </a:p>
        </p:txBody>
      </p:sp>
      <p:sp>
        <p:nvSpPr>
          <p:cNvPr id="137" name="Shape 137"/>
          <p:cNvSpPr txBox="1">
            <a:spLocks noGrp="1"/>
          </p:cNvSpPr>
          <p:nvPr>
            <p:ph type="body" idx="1"/>
          </p:nvPr>
        </p:nvSpPr>
        <p:spPr>
          <a:xfrm>
            <a:off x="471900" y="1919075"/>
            <a:ext cx="8222100" cy="2710200"/>
          </a:xfrm>
          <a:prstGeom prst="rect">
            <a:avLst/>
          </a:prstGeom>
        </p:spPr>
        <p:txBody>
          <a:bodyPr lIns="91425" tIns="91425" rIns="91425" bIns="91425" anchor="t" anchorCtr="0">
            <a:noAutofit/>
          </a:bodyPr>
          <a:lstStyle/>
          <a:p>
            <a:pPr>
              <a:spcBef>
                <a:spcPts val="0"/>
              </a:spcBef>
              <a:buNone/>
            </a:pPr>
            <a:endParaRPr/>
          </a:p>
        </p:txBody>
      </p:sp>
      <p:pic>
        <p:nvPicPr>
          <p:cNvPr id="138" name="Shape 138"/>
          <p:cNvPicPr preferRelativeResize="0"/>
          <p:nvPr/>
        </p:nvPicPr>
        <p:blipFill>
          <a:blip r:embed="rId3">
            <a:alphaModFix/>
          </a:blip>
          <a:stretch>
            <a:fillRect/>
          </a:stretch>
        </p:blipFill>
        <p:spPr>
          <a:xfrm>
            <a:off x="3615425" y="1974325"/>
            <a:ext cx="2414874" cy="1811149"/>
          </a:xfrm>
          <a:prstGeom prst="rect">
            <a:avLst/>
          </a:prstGeom>
          <a:noFill/>
          <a:ln>
            <a:noFill/>
          </a:ln>
        </p:spPr>
      </p:pic>
      <p:sp>
        <p:nvSpPr>
          <p:cNvPr id="139" name="Shape 139"/>
          <p:cNvSpPr txBox="1"/>
          <p:nvPr/>
        </p:nvSpPr>
        <p:spPr>
          <a:xfrm>
            <a:off x="1925175" y="2651300"/>
            <a:ext cx="1371599" cy="457200"/>
          </a:xfrm>
          <a:prstGeom prst="rect">
            <a:avLst/>
          </a:prstGeom>
          <a:noFill/>
          <a:ln>
            <a:noFill/>
          </a:ln>
        </p:spPr>
        <p:txBody>
          <a:bodyPr lIns="91425" tIns="91425" rIns="91425" bIns="91425" anchor="ctr" anchorCtr="0">
            <a:noAutofit/>
          </a:bodyPr>
          <a:lstStyle/>
          <a:p>
            <a:pPr>
              <a:spcBef>
                <a:spcPts val="0"/>
              </a:spcBef>
              <a:buNone/>
            </a:pPr>
            <a:endParaRPr/>
          </a:p>
        </p:txBody>
      </p:sp>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471900" y="738725"/>
            <a:ext cx="8222100" cy="767699"/>
          </a:xfrm>
          <a:prstGeom prst="rect">
            <a:avLst/>
          </a:prstGeom>
        </p:spPr>
        <p:txBody>
          <a:bodyPr lIns="91425" tIns="91425" rIns="91425" bIns="91425" anchor="b" anchorCtr="0">
            <a:noAutofit/>
          </a:bodyPr>
          <a:lstStyle/>
          <a:p>
            <a:pPr lvl="0" rtl="0">
              <a:spcBef>
                <a:spcPts val="0"/>
              </a:spcBef>
              <a:buNone/>
            </a:pPr>
            <a:endParaRPr/>
          </a:p>
        </p:txBody>
      </p:sp>
      <p:sp>
        <p:nvSpPr>
          <p:cNvPr id="145" name="Shape 145"/>
          <p:cNvSpPr txBox="1">
            <a:spLocks noGrp="1"/>
          </p:cNvSpPr>
          <p:nvPr>
            <p:ph type="body" idx="1"/>
          </p:nvPr>
        </p:nvSpPr>
        <p:spPr>
          <a:xfrm>
            <a:off x="142500" y="1200125"/>
            <a:ext cx="8544299" cy="3943499"/>
          </a:xfrm>
          <a:prstGeom prst="rect">
            <a:avLst/>
          </a:prstGeom>
        </p:spPr>
        <p:txBody>
          <a:bodyPr lIns="91425" tIns="91425" rIns="91425" bIns="91425" anchor="t" anchorCtr="0">
            <a:noAutofit/>
          </a:bodyPr>
          <a:lstStyle/>
          <a:p>
            <a:pPr lvl="0" rtl="0">
              <a:spcBef>
                <a:spcPts val="0"/>
              </a:spcBef>
              <a:buNone/>
            </a:pPr>
            <a:r>
              <a:rPr lang="en"/>
              <a:t> </a:t>
            </a:r>
          </a:p>
        </p:txBody>
      </p:sp>
      <p:pic>
        <p:nvPicPr>
          <p:cNvPr id="146" name="Shape 146"/>
          <p:cNvPicPr preferRelativeResize="0"/>
          <p:nvPr/>
        </p:nvPicPr>
        <p:blipFill>
          <a:blip r:embed="rId3">
            <a:alphaModFix/>
          </a:blip>
          <a:stretch>
            <a:fillRect/>
          </a:stretch>
        </p:blipFill>
        <p:spPr>
          <a:xfrm>
            <a:off x="322497" y="2846424"/>
            <a:ext cx="1340726" cy="1787651"/>
          </a:xfrm>
          <a:prstGeom prst="rect">
            <a:avLst/>
          </a:prstGeom>
          <a:noFill/>
          <a:ln>
            <a:noFill/>
          </a:ln>
        </p:spPr>
      </p:pic>
      <p:pic>
        <p:nvPicPr>
          <p:cNvPr id="147" name="Shape 147"/>
          <p:cNvPicPr preferRelativeResize="0"/>
          <p:nvPr/>
        </p:nvPicPr>
        <p:blipFill>
          <a:blip r:embed="rId4">
            <a:alphaModFix/>
          </a:blip>
          <a:stretch>
            <a:fillRect/>
          </a:stretch>
        </p:blipFill>
        <p:spPr>
          <a:xfrm>
            <a:off x="224324" y="280150"/>
            <a:ext cx="1547949" cy="2279324"/>
          </a:xfrm>
          <a:prstGeom prst="rect">
            <a:avLst/>
          </a:prstGeom>
          <a:noFill/>
          <a:ln>
            <a:noFill/>
          </a:ln>
        </p:spPr>
      </p:pic>
      <p:pic>
        <p:nvPicPr>
          <p:cNvPr id="148" name="Shape 148"/>
          <p:cNvPicPr preferRelativeResize="0"/>
          <p:nvPr/>
        </p:nvPicPr>
        <p:blipFill>
          <a:blip r:embed="rId5">
            <a:alphaModFix/>
          </a:blip>
          <a:stretch>
            <a:fillRect/>
          </a:stretch>
        </p:blipFill>
        <p:spPr>
          <a:xfrm>
            <a:off x="5183775" y="262429"/>
            <a:ext cx="1709499" cy="2279332"/>
          </a:xfrm>
          <a:prstGeom prst="rect">
            <a:avLst/>
          </a:prstGeom>
          <a:noFill/>
          <a:ln>
            <a:noFill/>
          </a:ln>
        </p:spPr>
      </p:pic>
      <p:sp>
        <p:nvSpPr>
          <p:cNvPr id="149" name="Shape 149"/>
          <p:cNvSpPr txBox="1"/>
          <p:nvPr/>
        </p:nvSpPr>
        <p:spPr>
          <a:xfrm>
            <a:off x="795850" y="4678875"/>
            <a:ext cx="558000" cy="464699"/>
          </a:xfrm>
          <a:prstGeom prst="rect">
            <a:avLst/>
          </a:prstGeom>
          <a:noFill/>
          <a:ln>
            <a:noFill/>
          </a:ln>
        </p:spPr>
        <p:txBody>
          <a:bodyPr lIns="91425" tIns="91425" rIns="91425" bIns="91425" anchor="t" anchorCtr="0">
            <a:noAutofit/>
          </a:bodyPr>
          <a:lstStyle/>
          <a:p>
            <a:pPr lvl="0" rtl="0">
              <a:spcBef>
                <a:spcPts val="0"/>
              </a:spcBef>
              <a:buNone/>
            </a:pPr>
            <a:r>
              <a:rPr lang="en"/>
              <a:t>1</a:t>
            </a:r>
          </a:p>
        </p:txBody>
      </p:sp>
      <p:sp>
        <p:nvSpPr>
          <p:cNvPr id="150" name="Shape 150"/>
          <p:cNvSpPr txBox="1"/>
          <p:nvPr/>
        </p:nvSpPr>
        <p:spPr>
          <a:xfrm>
            <a:off x="2446325" y="4726375"/>
            <a:ext cx="736199" cy="416999"/>
          </a:xfrm>
          <a:prstGeom prst="rect">
            <a:avLst/>
          </a:prstGeom>
          <a:noFill/>
          <a:ln>
            <a:noFill/>
          </a:ln>
        </p:spPr>
        <p:txBody>
          <a:bodyPr lIns="91425" tIns="91425" rIns="91425" bIns="91425" anchor="t" anchorCtr="0">
            <a:noAutofit/>
          </a:bodyPr>
          <a:lstStyle/>
          <a:p>
            <a:pPr lvl="0" rtl="0">
              <a:spcBef>
                <a:spcPts val="0"/>
              </a:spcBef>
              <a:buNone/>
            </a:pPr>
            <a:r>
              <a:rPr lang="en"/>
              <a:t>2</a:t>
            </a:r>
          </a:p>
        </p:txBody>
      </p:sp>
      <p:sp>
        <p:nvSpPr>
          <p:cNvPr id="151" name="Shape 151"/>
          <p:cNvSpPr txBox="1"/>
          <p:nvPr/>
        </p:nvSpPr>
        <p:spPr>
          <a:xfrm>
            <a:off x="4108850" y="4726400"/>
            <a:ext cx="463200" cy="416999"/>
          </a:xfrm>
          <a:prstGeom prst="rect">
            <a:avLst/>
          </a:prstGeom>
          <a:noFill/>
          <a:ln>
            <a:noFill/>
          </a:ln>
        </p:spPr>
        <p:txBody>
          <a:bodyPr lIns="91425" tIns="91425" rIns="91425" bIns="91425" anchor="t" anchorCtr="0">
            <a:noAutofit/>
          </a:bodyPr>
          <a:lstStyle/>
          <a:p>
            <a:pPr lvl="0" rtl="0">
              <a:spcBef>
                <a:spcPts val="0"/>
              </a:spcBef>
              <a:buNone/>
            </a:pPr>
            <a:r>
              <a:rPr lang="en"/>
              <a:t> 3</a:t>
            </a:r>
          </a:p>
        </p:txBody>
      </p:sp>
      <p:sp>
        <p:nvSpPr>
          <p:cNvPr id="152" name="Shape 152"/>
          <p:cNvSpPr txBox="1"/>
          <p:nvPr/>
        </p:nvSpPr>
        <p:spPr>
          <a:xfrm>
            <a:off x="5759525" y="4678925"/>
            <a:ext cx="558000" cy="464699"/>
          </a:xfrm>
          <a:prstGeom prst="rect">
            <a:avLst/>
          </a:prstGeom>
          <a:noFill/>
          <a:ln>
            <a:noFill/>
          </a:ln>
        </p:spPr>
        <p:txBody>
          <a:bodyPr lIns="91425" tIns="91425" rIns="91425" bIns="91425" anchor="t" anchorCtr="0">
            <a:noAutofit/>
          </a:bodyPr>
          <a:lstStyle/>
          <a:p>
            <a:pPr lvl="0" rtl="0">
              <a:spcBef>
                <a:spcPts val="0"/>
              </a:spcBef>
              <a:buNone/>
            </a:pPr>
            <a:r>
              <a:rPr lang="en"/>
              <a:t>   4</a:t>
            </a:r>
          </a:p>
        </p:txBody>
      </p:sp>
      <p:sp>
        <p:nvSpPr>
          <p:cNvPr id="153" name="Shape 153"/>
          <p:cNvSpPr txBox="1"/>
          <p:nvPr/>
        </p:nvSpPr>
        <p:spPr>
          <a:xfrm>
            <a:off x="7576450" y="4678575"/>
            <a:ext cx="463200" cy="464699"/>
          </a:xfrm>
          <a:prstGeom prst="rect">
            <a:avLst/>
          </a:prstGeom>
          <a:noFill/>
          <a:ln>
            <a:noFill/>
          </a:ln>
        </p:spPr>
        <p:txBody>
          <a:bodyPr lIns="91425" tIns="91425" rIns="91425" bIns="91425" anchor="t" anchorCtr="0">
            <a:noAutofit/>
          </a:bodyPr>
          <a:lstStyle/>
          <a:p>
            <a:pPr lvl="0" rtl="0">
              <a:spcBef>
                <a:spcPts val="0"/>
              </a:spcBef>
              <a:buNone/>
            </a:pPr>
            <a:endParaRPr/>
          </a:p>
        </p:txBody>
      </p:sp>
      <p:pic>
        <p:nvPicPr>
          <p:cNvPr id="154" name="Shape 154"/>
          <p:cNvPicPr preferRelativeResize="0"/>
          <p:nvPr/>
        </p:nvPicPr>
        <p:blipFill>
          <a:blip r:embed="rId6">
            <a:alphaModFix/>
          </a:blip>
          <a:stretch>
            <a:fillRect/>
          </a:stretch>
        </p:blipFill>
        <p:spPr>
          <a:xfrm>
            <a:off x="1793437" y="262437"/>
            <a:ext cx="1709511" cy="2279324"/>
          </a:xfrm>
          <a:prstGeom prst="rect">
            <a:avLst/>
          </a:prstGeom>
          <a:noFill/>
          <a:ln>
            <a:noFill/>
          </a:ln>
        </p:spPr>
      </p:pic>
      <p:pic>
        <p:nvPicPr>
          <p:cNvPr id="155" name="Shape 155"/>
          <p:cNvPicPr preferRelativeResize="0"/>
          <p:nvPr/>
        </p:nvPicPr>
        <p:blipFill>
          <a:blip r:embed="rId7">
            <a:alphaModFix/>
          </a:blip>
          <a:stretch>
            <a:fillRect/>
          </a:stretch>
        </p:blipFill>
        <p:spPr>
          <a:xfrm>
            <a:off x="5391224" y="2836787"/>
            <a:ext cx="1422416" cy="1787676"/>
          </a:xfrm>
          <a:prstGeom prst="rect">
            <a:avLst/>
          </a:prstGeom>
          <a:noFill/>
          <a:ln>
            <a:noFill/>
          </a:ln>
        </p:spPr>
      </p:pic>
      <p:pic>
        <p:nvPicPr>
          <p:cNvPr id="156" name="Shape 156"/>
          <p:cNvPicPr preferRelativeResize="0"/>
          <p:nvPr/>
        </p:nvPicPr>
        <p:blipFill>
          <a:blip r:embed="rId8">
            <a:alphaModFix/>
          </a:blip>
          <a:stretch>
            <a:fillRect/>
          </a:stretch>
        </p:blipFill>
        <p:spPr>
          <a:xfrm>
            <a:off x="1977836" y="2846450"/>
            <a:ext cx="1340726" cy="1787611"/>
          </a:xfrm>
          <a:prstGeom prst="rect">
            <a:avLst/>
          </a:prstGeom>
          <a:noFill/>
          <a:ln>
            <a:noFill/>
          </a:ln>
        </p:spPr>
      </p:pic>
      <p:pic>
        <p:nvPicPr>
          <p:cNvPr id="157" name="Shape 157"/>
          <p:cNvPicPr preferRelativeResize="0"/>
          <p:nvPr/>
        </p:nvPicPr>
        <p:blipFill>
          <a:blip r:embed="rId9">
            <a:alphaModFix/>
          </a:blip>
          <a:stretch>
            <a:fillRect/>
          </a:stretch>
        </p:blipFill>
        <p:spPr>
          <a:xfrm>
            <a:off x="3770500" y="2836775"/>
            <a:ext cx="1340751" cy="1787700"/>
          </a:xfrm>
          <a:prstGeom prst="rect">
            <a:avLst/>
          </a:prstGeom>
          <a:noFill/>
          <a:ln>
            <a:noFill/>
          </a:ln>
        </p:spPr>
      </p:pic>
      <p:pic>
        <p:nvPicPr>
          <p:cNvPr id="158" name="Shape 158"/>
          <p:cNvPicPr preferRelativeResize="0"/>
          <p:nvPr/>
        </p:nvPicPr>
        <p:blipFill>
          <a:blip r:embed="rId10">
            <a:alphaModFix/>
          </a:blip>
          <a:stretch>
            <a:fillRect/>
          </a:stretch>
        </p:blipFill>
        <p:spPr>
          <a:xfrm>
            <a:off x="3485700" y="262417"/>
            <a:ext cx="1709499" cy="2279357"/>
          </a:xfrm>
          <a:prstGeom prst="rect">
            <a:avLst/>
          </a:prstGeom>
          <a:noFill/>
          <a:ln>
            <a:noFill/>
          </a:ln>
        </p:spPr>
      </p:pic>
      <p:sp>
        <p:nvSpPr>
          <p:cNvPr id="159" name="Shape 159"/>
          <p:cNvSpPr txBox="1"/>
          <p:nvPr/>
        </p:nvSpPr>
        <p:spPr>
          <a:xfrm>
            <a:off x="7683325" y="4653650"/>
            <a:ext cx="463200" cy="416999"/>
          </a:xfrm>
          <a:prstGeom prst="rect">
            <a:avLst/>
          </a:prstGeom>
          <a:noFill/>
          <a:ln>
            <a:noFill/>
          </a:ln>
        </p:spPr>
        <p:txBody>
          <a:bodyPr lIns="91425" tIns="91425" rIns="91425" bIns="91425" anchor="t" anchorCtr="0">
            <a:noAutofit/>
          </a:bodyPr>
          <a:lstStyle/>
          <a:p>
            <a:pPr>
              <a:spcBef>
                <a:spcPts val="0"/>
              </a:spcBef>
              <a:buNone/>
            </a:pPr>
            <a:r>
              <a:rPr lang="en"/>
              <a:t>5</a:t>
            </a:r>
          </a:p>
        </p:txBody>
      </p:sp>
      <p:pic>
        <p:nvPicPr>
          <p:cNvPr id="160" name="Shape 160"/>
          <p:cNvPicPr preferRelativeResize="0"/>
          <p:nvPr/>
        </p:nvPicPr>
        <p:blipFill>
          <a:blip r:embed="rId11">
            <a:alphaModFix/>
          </a:blip>
          <a:stretch>
            <a:fillRect/>
          </a:stretch>
        </p:blipFill>
        <p:spPr>
          <a:xfrm>
            <a:off x="6908624" y="280150"/>
            <a:ext cx="1709499" cy="2279357"/>
          </a:xfrm>
          <a:prstGeom prst="rect">
            <a:avLst/>
          </a:prstGeom>
          <a:noFill/>
          <a:ln>
            <a:noFill/>
          </a:ln>
        </p:spPr>
      </p:pic>
      <p:pic>
        <p:nvPicPr>
          <p:cNvPr id="161" name="Shape 161"/>
          <p:cNvPicPr preferRelativeResize="0"/>
          <p:nvPr/>
        </p:nvPicPr>
        <p:blipFill>
          <a:blip r:embed="rId12">
            <a:alphaModFix/>
          </a:blip>
          <a:stretch>
            <a:fillRect/>
          </a:stretch>
        </p:blipFill>
        <p:spPr>
          <a:xfrm>
            <a:off x="7137425" y="2757075"/>
            <a:ext cx="1422422" cy="1896571"/>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a:off x="471900" y="738725"/>
            <a:ext cx="8222100" cy="767699"/>
          </a:xfrm>
          <a:prstGeom prst="rect">
            <a:avLst/>
          </a:prstGeom>
        </p:spPr>
        <p:txBody>
          <a:bodyPr lIns="91425" tIns="91425" rIns="91425" bIns="91425" anchor="b" anchorCtr="0">
            <a:noAutofit/>
          </a:bodyPr>
          <a:lstStyle/>
          <a:p>
            <a:pPr>
              <a:spcBef>
                <a:spcPts val="0"/>
              </a:spcBef>
              <a:buNone/>
            </a:pPr>
            <a:endParaRPr/>
          </a:p>
        </p:txBody>
      </p:sp>
      <p:sp>
        <p:nvSpPr>
          <p:cNvPr id="167" name="Shape 167"/>
          <p:cNvSpPr txBox="1">
            <a:spLocks noGrp="1"/>
          </p:cNvSpPr>
          <p:nvPr>
            <p:ph type="body" idx="1"/>
          </p:nvPr>
        </p:nvSpPr>
        <p:spPr>
          <a:xfrm>
            <a:off x="142500" y="1200125"/>
            <a:ext cx="8544299" cy="3943499"/>
          </a:xfrm>
          <a:prstGeom prst="rect">
            <a:avLst/>
          </a:prstGeom>
        </p:spPr>
        <p:txBody>
          <a:bodyPr lIns="91425" tIns="91425" rIns="91425" bIns="91425" anchor="t" anchorCtr="0">
            <a:noAutofit/>
          </a:bodyPr>
          <a:lstStyle/>
          <a:p>
            <a:pPr>
              <a:spcBef>
                <a:spcPts val="0"/>
              </a:spcBef>
              <a:buNone/>
            </a:pPr>
            <a:r>
              <a:rPr lang="en"/>
              <a:t> </a:t>
            </a:r>
          </a:p>
        </p:txBody>
      </p:sp>
      <p:pic>
        <p:nvPicPr>
          <p:cNvPr id="168" name="Shape 168"/>
          <p:cNvPicPr preferRelativeResize="0"/>
          <p:nvPr/>
        </p:nvPicPr>
        <p:blipFill>
          <a:blip r:embed="rId3">
            <a:alphaModFix/>
          </a:blip>
          <a:stretch>
            <a:fillRect/>
          </a:stretch>
        </p:blipFill>
        <p:spPr>
          <a:xfrm>
            <a:off x="5836723" y="2874649"/>
            <a:ext cx="1340726" cy="1787651"/>
          </a:xfrm>
          <a:prstGeom prst="rect">
            <a:avLst/>
          </a:prstGeom>
          <a:noFill/>
          <a:ln>
            <a:noFill/>
          </a:ln>
        </p:spPr>
      </p:pic>
      <p:pic>
        <p:nvPicPr>
          <p:cNvPr id="169" name="Shape 169"/>
          <p:cNvPicPr preferRelativeResize="0"/>
          <p:nvPr/>
        </p:nvPicPr>
        <p:blipFill>
          <a:blip r:embed="rId4">
            <a:alphaModFix/>
          </a:blip>
          <a:stretch>
            <a:fillRect/>
          </a:stretch>
        </p:blipFill>
        <p:spPr>
          <a:xfrm>
            <a:off x="5759527" y="223700"/>
            <a:ext cx="1641445" cy="2417049"/>
          </a:xfrm>
          <a:prstGeom prst="rect">
            <a:avLst/>
          </a:prstGeom>
          <a:noFill/>
          <a:ln>
            <a:noFill/>
          </a:ln>
        </p:spPr>
      </p:pic>
      <p:pic>
        <p:nvPicPr>
          <p:cNvPr id="170" name="Shape 170"/>
          <p:cNvPicPr preferRelativeResize="0"/>
          <p:nvPr/>
        </p:nvPicPr>
        <p:blipFill>
          <a:blip r:embed="rId5">
            <a:alphaModFix/>
          </a:blip>
          <a:stretch>
            <a:fillRect/>
          </a:stretch>
        </p:blipFill>
        <p:spPr>
          <a:xfrm>
            <a:off x="2103200" y="223691"/>
            <a:ext cx="1812799" cy="2417057"/>
          </a:xfrm>
          <a:prstGeom prst="rect">
            <a:avLst/>
          </a:prstGeom>
          <a:noFill/>
          <a:ln>
            <a:noFill/>
          </a:ln>
        </p:spPr>
      </p:pic>
      <p:sp>
        <p:nvSpPr>
          <p:cNvPr id="171" name="Shape 171"/>
          <p:cNvSpPr txBox="1"/>
          <p:nvPr/>
        </p:nvSpPr>
        <p:spPr>
          <a:xfrm>
            <a:off x="890650" y="4678875"/>
            <a:ext cx="463200" cy="464699"/>
          </a:xfrm>
          <a:prstGeom prst="rect">
            <a:avLst/>
          </a:prstGeom>
          <a:noFill/>
          <a:ln>
            <a:noFill/>
          </a:ln>
        </p:spPr>
        <p:txBody>
          <a:bodyPr lIns="91425" tIns="91425" rIns="91425" bIns="91425" anchor="t" anchorCtr="0">
            <a:noAutofit/>
          </a:bodyPr>
          <a:lstStyle/>
          <a:p>
            <a:pPr>
              <a:spcBef>
                <a:spcPts val="0"/>
              </a:spcBef>
              <a:buNone/>
            </a:pPr>
            <a:r>
              <a:rPr lang="en"/>
              <a:t>  1</a:t>
            </a:r>
          </a:p>
        </p:txBody>
      </p:sp>
      <p:sp>
        <p:nvSpPr>
          <p:cNvPr id="172" name="Shape 172"/>
          <p:cNvSpPr txBox="1"/>
          <p:nvPr/>
        </p:nvSpPr>
        <p:spPr>
          <a:xfrm>
            <a:off x="2446325" y="4726375"/>
            <a:ext cx="736199" cy="416999"/>
          </a:xfrm>
          <a:prstGeom prst="rect">
            <a:avLst/>
          </a:prstGeom>
          <a:noFill/>
          <a:ln>
            <a:noFill/>
          </a:ln>
        </p:spPr>
        <p:txBody>
          <a:bodyPr lIns="91425" tIns="91425" rIns="91425" bIns="91425" anchor="t" anchorCtr="0">
            <a:noAutofit/>
          </a:bodyPr>
          <a:lstStyle/>
          <a:p>
            <a:pPr>
              <a:spcBef>
                <a:spcPts val="0"/>
              </a:spcBef>
              <a:buNone/>
            </a:pPr>
            <a:r>
              <a:rPr lang="en"/>
              <a:t>   2</a:t>
            </a:r>
          </a:p>
        </p:txBody>
      </p:sp>
      <p:sp>
        <p:nvSpPr>
          <p:cNvPr id="173" name="Shape 173"/>
          <p:cNvSpPr txBox="1"/>
          <p:nvPr/>
        </p:nvSpPr>
        <p:spPr>
          <a:xfrm>
            <a:off x="4393875" y="4726400"/>
            <a:ext cx="617399" cy="416999"/>
          </a:xfrm>
          <a:prstGeom prst="rect">
            <a:avLst/>
          </a:prstGeom>
          <a:noFill/>
          <a:ln>
            <a:noFill/>
          </a:ln>
        </p:spPr>
        <p:txBody>
          <a:bodyPr lIns="91425" tIns="91425" rIns="91425" bIns="91425" anchor="t" anchorCtr="0">
            <a:noAutofit/>
          </a:bodyPr>
          <a:lstStyle/>
          <a:p>
            <a:pPr>
              <a:spcBef>
                <a:spcPts val="0"/>
              </a:spcBef>
              <a:buNone/>
            </a:pPr>
            <a:r>
              <a:rPr lang="en"/>
              <a:t>  3</a:t>
            </a:r>
          </a:p>
        </p:txBody>
      </p:sp>
      <p:sp>
        <p:nvSpPr>
          <p:cNvPr id="174" name="Shape 174"/>
          <p:cNvSpPr txBox="1"/>
          <p:nvPr/>
        </p:nvSpPr>
        <p:spPr>
          <a:xfrm>
            <a:off x="5759525" y="4678925"/>
            <a:ext cx="558000" cy="464699"/>
          </a:xfrm>
          <a:prstGeom prst="rect">
            <a:avLst/>
          </a:prstGeom>
          <a:noFill/>
          <a:ln>
            <a:noFill/>
          </a:ln>
        </p:spPr>
        <p:txBody>
          <a:bodyPr lIns="91425" tIns="91425" rIns="91425" bIns="91425" anchor="t" anchorCtr="0">
            <a:noAutofit/>
          </a:bodyPr>
          <a:lstStyle/>
          <a:p>
            <a:pPr>
              <a:spcBef>
                <a:spcPts val="0"/>
              </a:spcBef>
              <a:buNone/>
            </a:pPr>
            <a:r>
              <a:rPr lang="en"/>
              <a:t>   4</a:t>
            </a:r>
          </a:p>
        </p:txBody>
      </p:sp>
      <p:sp>
        <p:nvSpPr>
          <p:cNvPr id="175" name="Shape 175"/>
          <p:cNvSpPr txBox="1"/>
          <p:nvPr/>
        </p:nvSpPr>
        <p:spPr>
          <a:xfrm>
            <a:off x="7576450" y="4678575"/>
            <a:ext cx="463200" cy="464699"/>
          </a:xfrm>
          <a:prstGeom prst="rect">
            <a:avLst/>
          </a:prstGeom>
          <a:noFill/>
          <a:ln>
            <a:noFill/>
          </a:ln>
        </p:spPr>
        <p:txBody>
          <a:bodyPr lIns="91425" tIns="91425" rIns="91425" bIns="91425" anchor="t" anchorCtr="0">
            <a:noAutofit/>
          </a:bodyPr>
          <a:lstStyle/>
          <a:p>
            <a:pPr>
              <a:spcBef>
                <a:spcPts val="0"/>
              </a:spcBef>
              <a:buNone/>
            </a:pPr>
            <a:endParaRPr/>
          </a:p>
        </p:txBody>
      </p:sp>
      <p:pic>
        <p:nvPicPr>
          <p:cNvPr id="176" name="Shape 176"/>
          <p:cNvPicPr preferRelativeResize="0"/>
          <p:nvPr/>
        </p:nvPicPr>
        <p:blipFill>
          <a:blip r:embed="rId6">
            <a:alphaModFix/>
          </a:blip>
          <a:stretch>
            <a:fillRect/>
          </a:stretch>
        </p:blipFill>
        <p:spPr>
          <a:xfrm>
            <a:off x="2298399" y="2874637"/>
            <a:ext cx="1422416" cy="1787676"/>
          </a:xfrm>
          <a:prstGeom prst="rect">
            <a:avLst/>
          </a:prstGeom>
          <a:noFill/>
          <a:ln>
            <a:noFill/>
          </a:ln>
        </p:spPr>
      </p:pic>
      <p:pic>
        <p:nvPicPr>
          <p:cNvPr id="177" name="Shape 177"/>
          <p:cNvPicPr preferRelativeResize="0"/>
          <p:nvPr/>
        </p:nvPicPr>
        <p:blipFill>
          <a:blip r:embed="rId7">
            <a:alphaModFix/>
          </a:blip>
          <a:stretch>
            <a:fillRect/>
          </a:stretch>
        </p:blipFill>
        <p:spPr>
          <a:xfrm>
            <a:off x="4120750" y="2820175"/>
            <a:ext cx="1490122" cy="1896596"/>
          </a:xfrm>
          <a:prstGeom prst="rect">
            <a:avLst/>
          </a:prstGeom>
          <a:noFill/>
          <a:ln>
            <a:noFill/>
          </a:ln>
        </p:spPr>
      </p:pic>
      <p:pic>
        <p:nvPicPr>
          <p:cNvPr id="178" name="Shape 178"/>
          <p:cNvPicPr preferRelativeResize="0"/>
          <p:nvPr/>
        </p:nvPicPr>
        <p:blipFill>
          <a:blip r:embed="rId8">
            <a:alphaModFix/>
          </a:blip>
          <a:stretch>
            <a:fillRect/>
          </a:stretch>
        </p:blipFill>
        <p:spPr>
          <a:xfrm>
            <a:off x="3916000" y="223688"/>
            <a:ext cx="1812799" cy="2417073"/>
          </a:xfrm>
          <a:prstGeom prst="rect">
            <a:avLst/>
          </a:prstGeom>
          <a:noFill/>
          <a:ln>
            <a:noFill/>
          </a:ln>
        </p:spPr>
      </p:pic>
      <p:pic>
        <p:nvPicPr>
          <p:cNvPr id="179" name="Shape 179"/>
          <p:cNvPicPr preferRelativeResize="0"/>
          <p:nvPr/>
        </p:nvPicPr>
        <p:blipFill>
          <a:blip r:embed="rId9">
            <a:alphaModFix/>
          </a:blip>
          <a:stretch>
            <a:fillRect/>
          </a:stretch>
        </p:blipFill>
        <p:spPr>
          <a:xfrm>
            <a:off x="372550" y="202075"/>
            <a:ext cx="1730649" cy="2417049"/>
          </a:xfrm>
          <a:prstGeom prst="rect">
            <a:avLst/>
          </a:prstGeom>
          <a:noFill/>
          <a:ln>
            <a:noFill/>
          </a:ln>
        </p:spPr>
      </p:pic>
      <p:pic>
        <p:nvPicPr>
          <p:cNvPr id="180" name="Shape 180"/>
          <p:cNvPicPr preferRelativeResize="0"/>
          <p:nvPr/>
        </p:nvPicPr>
        <p:blipFill>
          <a:blip r:embed="rId10">
            <a:alphaModFix/>
          </a:blip>
          <a:stretch>
            <a:fillRect/>
          </a:stretch>
        </p:blipFill>
        <p:spPr>
          <a:xfrm>
            <a:off x="408350" y="2903162"/>
            <a:ext cx="1490124" cy="1730650"/>
          </a:xfrm>
          <a:prstGeom prst="rect">
            <a:avLst/>
          </a:prstGeom>
          <a:noFill/>
          <a:ln>
            <a:noFill/>
          </a:ln>
        </p:spPr>
      </p:pic>
      <p:pic>
        <p:nvPicPr>
          <p:cNvPr id="181" name="Shape 181"/>
          <p:cNvPicPr preferRelativeResize="0"/>
          <p:nvPr/>
        </p:nvPicPr>
        <p:blipFill>
          <a:blip r:embed="rId11">
            <a:alphaModFix/>
          </a:blip>
          <a:stretch>
            <a:fillRect/>
          </a:stretch>
        </p:blipFill>
        <p:spPr>
          <a:xfrm>
            <a:off x="7576450" y="2874661"/>
            <a:ext cx="1340726" cy="1787627"/>
          </a:xfrm>
          <a:prstGeom prst="rect">
            <a:avLst/>
          </a:prstGeom>
          <a:noFill/>
          <a:ln>
            <a:noFill/>
          </a:ln>
        </p:spPr>
      </p:pic>
      <p:pic>
        <p:nvPicPr>
          <p:cNvPr id="182" name="Shape 182"/>
          <p:cNvPicPr preferRelativeResize="0"/>
          <p:nvPr/>
        </p:nvPicPr>
        <p:blipFill>
          <a:blip r:embed="rId12">
            <a:alphaModFix/>
          </a:blip>
          <a:stretch>
            <a:fillRect/>
          </a:stretch>
        </p:blipFill>
        <p:spPr>
          <a:xfrm>
            <a:off x="7431700" y="223700"/>
            <a:ext cx="1641451" cy="2417049"/>
          </a:xfrm>
          <a:prstGeom prst="rect">
            <a:avLst/>
          </a:prstGeom>
          <a:noFill/>
          <a:ln>
            <a:noFill/>
          </a:ln>
        </p:spPr>
      </p:pic>
      <p:sp>
        <p:nvSpPr>
          <p:cNvPr id="183" name="Shape 183"/>
          <p:cNvSpPr txBox="1"/>
          <p:nvPr/>
        </p:nvSpPr>
        <p:spPr>
          <a:xfrm>
            <a:off x="8087100" y="4678925"/>
            <a:ext cx="463200" cy="356099"/>
          </a:xfrm>
          <a:prstGeom prst="rect">
            <a:avLst/>
          </a:prstGeom>
          <a:noFill/>
          <a:ln>
            <a:noFill/>
          </a:ln>
        </p:spPr>
        <p:txBody>
          <a:bodyPr lIns="91425" tIns="91425" rIns="91425" bIns="91425" anchor="t" anchorCtr="0">
            <a:noAutofit/>
          </a:bodyPr>
          <a:lstStyle/>
          <a:p>
            <a:pPr>
              <a:spcBef>
                <a:spcPts val="0"/>
              </a:spcBef>
              <a:buNone/>
            </a:pPr>
            <a:r>
              <a:rPr lang="en"/>
              <a:t>5</a:t>
            </a:r>
          </a:p>
        </p:txBody>
      </p:sp>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txBox="1">
            <a:spLocks noGrp="1"/>
          </p:cNvSpPr>
          <p:nvPr>
            <p:ph type="title"/>
          </p:nvPr>
        </p:nvSpPr>
        <p:spPr>
          <a:xfrm>
            <a:off x="457200" y="146349"/>
            <a:ext cx="8229600" cy="917100"/>
          </a:xfrm>
          <a:prstGeom prst="rect">
            <a:avLst/>
          </a:prstGeom>
        </p:spPr>
        <p:txBody>
          <a:bodyPr lIns="91425" tIns="91425" rIns="91425" bIns="91425" anchor="b" anchorCtr="0">
            <a:noAutofit/>
          </a:bodyPr>
          <a:lstStyle/>
          <a:p>
            <a:pPr>
              <a:spcBef>
                <a:spcPts val="0"/>
              </a:spcBef>
              <a:buNone/>
            </a:pPr>
            <a:r>
              <a:rPr lang="en" sz="1800"/>
              <a:t>“Excessive bail shall not be required, nor excessive fines imposed, </a:t>
            </a:r>
            <a:r>
              <a:rPr lang="en" sz="1800" i="1" u="sng"/>
              <a:t>nor cruel and unusual punishments inflicted</a:t>
            </a:r>
            <a:r>
              <a:rPr lang="en" sz="1800" i="1"/>
              <a:t>” </a:t>
            </a:r>
            <a:r>
              <a:rPr lang="en" sz="1800" b="0"/>
              <a:t>-8th Amendment to US Constitution </a:t>
            </a:r>
          </a:p>
        </p:txBody>
      </p:sp>
      <p:sp>
        <p:nvSpPr>
          <p:cNvPr id="189" name="Shape 189"/>
          <p:cNvSpPr txBox="1">
            <a:spLocks noGrp="1"/>
          </p:cNvSpPr>
          <p:nvPr>
            <p:ph type="body" idx="1"/>
          </p:nvPr>
        </p:nvSpPr>
        <p:spPr>
          <a:xfrm>
            <a:off x="471900" y="1919075"/>
            <a:ext cx="8222100" cy="2710200"/>
          </a:xfrm>
          <a:prstGeom prst="rect">
            <a:avLst/>
          </a:prstGeom>
        </p:spPr>
        <p:txBody>
          <a:bodyPr lIns="91425" tIns="91425" rIns="91425" bIns="91425" anchor="t" anchorCtr="0">
            <a:noAutofit/>
          </a:bodyPr>
          <a:lstStyle/>
          <a:p>
            <a:pPr rtl="0">
              <a:spcBef>
                <a:spcPts val="0"/>
              </a:spcBef>
              <a:buNone/>
            </a:pPr>
            <a:r>
              <a:rPr lang="en"/>
              <a:t>Prongs of Cruel and Unusual Punishment</a:t>
            </a:r>
          </a:p>
          <a:p>
            <a:pPr rtl="0">
              <a:spcBef>
                <a:spcPts val="0"/>
              </a:spcBef>
              <a:buNone/>
            </a:pPr>
            <a:r>
              <a:rPr lang="en"/>
              <a:t>The severe punishment is:</a:t>
            </a:r>
          </a:p>
          <a:p>
            <a:pPr marL="457200" lvl="0" indent="-228600" rtl="0">
              <a:spcBef>
                <a:spcPts val="0"/>
              </a:spcBef>
              <a:buAutoNum type="arabicParenR"/>
            </a:pPr>
            <a:r>
              <a:rPr lang="en"/>
              <a:t>Degrading to human dignity </a:t>
            </a:r>
          </a:p>
          <a:p>
            <a:pPr marL="457200" lvl="0" indent="-228600" rtl="0">
              <a:spcBef>
                <a:spcPts val="0"/>
              </a:spcBef>
              <a:buAutoNum type="arabicParenR"/>
            </a:pPr>
            <a:r>
              <a:rPr lang="en"/>
              <a:t>Arbitrary </a:t>
            </a:r>
          </a:p>
          <a:p>
            <a:pPr marL="457200" lvl="0" indent="-228600" rtl="0">
              <a:spcBef>
                <a:spcPts val="0"/>
              </a:spcBef>
              <a:buAutoNum type="arabicParenR"/>
            </a:pPr>
            <a:r>
              <a:rPr lang="en"/>
              <a:t>Rejected by society </a:t>
            </a:r>
          </a:p>
          <a:p>
            <a:pPr marL="457200" lvl="0" indent="-228600" rtl="0">
              <a:spcBef>
                <a:spcPts val="0"/>
              </a:spcBef>
              <a:buAutoNum type="arabicParenR"/>
            </a:pPr>
            <a:r>
              <a:rPr lang="en"/>
              <a:t>patently unnecessary (punishment doesn’t fit the crime)</a:t>
            </a:r>
          </a:p>
          <a:p>
            <a:pPr rtl="0">
              <a:spcBef>
                <a:spcPts val="0"/>
              </a:spcBef>
              <a:buNone/>
            </a:pPr>
            <a:endParaRPr/>
          </a:p>
          <a:p>
            <a:pPr>
              <a:spcBef>
                <a:spcPts val="0"/>
              </a:spcBef>
              <a:buNone/>
            </a:pPr>
            <a:r>
              <a:rPr lang="en"/>
              <a:t>	</a:t>
            </a:r>
          </a:p>
        </p:txBody>
      </p:sp>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471900" y="738725"/>
            <a:ext cx="8222100" cy="767699"/>
          </a:xfrm>
          <a:prstGeom prst="rect">
            <a:avLst/>
          </a:prstGeom>
        </p:spPr>
        <p:txBody>
          <a:bodyPr lIns="91425" tIns="91425" rIns="91425" bIns="91425" anchor="b" anchorCtr="0">
            <a:noAutofit/>
          </a:bodyPr>
          <a:lstStyle/>
          <a:p>
            <a:pPr lvl="0" algn="ctr" rtl="0">
              <a:lnSpc>
                <a:spcPct val="115000"/>
              </a:lnSpc>
              <a:spcBef>
                <a:spcPts val="0"/>
              </a:spcBef>
              <a:buNone/>
            </a:pPr>
            <a:endParaRPr sz="5400" b="0">
              <a:solidFill>
                <a:srgbClr val="525252"/>
              </a:solidFill>
            </a:endParaRPr>
          </a:p>
          <a:p>
            <a:pPr lvl="0" algn="ctr" rtl="0">
              <a:lnSpc>
                <a:spcPct val="115000"/>
              </a:lnSpc>
              <a:spcBef>
                <a:spcPts val="0"/>
              </a:spcBef>
              <a:buNone/>
            </a:pPr>
            <a:endParaRPr sz="5400" b="0">
              <a:solidFill>
                <a:srgbClr val="525252"/>
              </a:solidFill>
            </a:endParaRPr>
          </a:p>
          <a:p>
            <a:pPr lvl="0" algn="ctr" rtl="0">
              <a:lnSpc>
                <a:spcPct val="115000"/>
              </a:lnSpc>
              <a:spcBef>
                <a:spcPts val="0"/>
              </a:spcBef>
              <a:buNone/>
            </a:pPr>
            <a:endParaRPr>
              <a:solidFill>
                <a:srgbClr val="525252"/>
              </a:solidFill>
            </a:endParaRPr>
          </a:p>
          <a:p>
            <a:pPr>
              <a:spcBef>
                <a:spcPts val="0"/>
              </a:spcBef>
              <a:buNone/>
            </a:pPr>
            <a:r>
              <a:rPr lang="en" sz="3000" b="0">
                <a:solidFill>
                  <a:srgbClr val="525252"/>
                </a:solidFill>
              </a:rPr>
              <a:t>Death Penalty for the Intellectually Disabled</a:t>
            </a:r>
          </a:p>
        </p:txBody>
      </p:sp>
      <p:sp>
        <p:nvSpPr>
          <p:cNvPr id="195" name="Shape 195"/>
          <p:cNvSpPr txBox="1">
            <a:spLocks noGrp="1"/>
          </p:cNvSpPr>
          <p:nvPr>
            <p:ph type="body" idx="1"/>
          </p:nvPr>
        </p:nvSpPr>
        <p:spPr>
          <a:xfrm>
            <a:off x="471900" y="1919075"/>
            <a:ext cx="8222100" cy="2710200"/>
          </a:xfrm>
          <a:prstGeom prst="rect">
            <a:avLst/>
          </a:prstGeom>
        </p:spPr>
        <p:txBody>
          <a:bodyPr lIns="91425" tIns="91425" rIns="91425" bIns="91425" anchor="t" anchorCtr="0">
            <a:noAutofit/>
          </a:bodyPr>
          <a:lstStyle/>
          <a:p>
            <a:pPr rtl="0">
              <a:spcBef>
                <a:spcPts val="0"/>
              </a:spcBef>
              <a:buNone/>
            </a:pPr>
            <a:r>
              <a:rPr lang="en"/>
              <a:t>Atkins v. Virginia (2001)</a:t>
            </a:r>
          </a:p>
          <a:p>
            <a:pPr rtl="0">
              <a:spcBef>
                <a:spcPts val="0"/>
              </a:spcBef>
              <a:buNone/>
            </a:pPr>
            <a:r>
              <a:rPr lang="en"/>
              <a:t>IQ between 54-74</a:t>
            </a:r>
          </a:p>
          <a:p>
            <a:pPr rtl="0">
              <a:spcBef>
                <a:spcPts val="0"/>
              </a:spcBef>
              <a:buNone/>
            </a:pPr>
            <a:endParaRPr/>
          </a:p>
          <a:p>
            <a:pPr rtl="0">
              <a:spcBef>
                <a:spcPts val="0"/>
              </a:spcBef>
              <a:buNone/>
            </a:pPr>
            <a:r>
              <a:rPr lang="en"/>
              <a:t>Hall v. Florida (2014) </a:t>
            </a:r>
          </a:p>
          <a:p>
            <a:pPr>
              <a:spcBef>
                <a:spcPts val="0"/>
              </a:spcBef>
              <a:buNone/>
            </a:pPr>
            <a:r>
              <a:rPr lang="en"/>
              <a:t>“Hard IQ” at 70</a:t>
            </a:r>
          </a:p>
        </p:txBody>
      </p:sp>
      <p:sp>
        <p:nvSpPr>
          <p:cNvPr id="196" name="Shape 196"/>
          <p:cNvSpPr txBox="1"/>
          <p:nvPr/>
        </p:nvSpPr>
        <p:spPr>
          <a:xfrm>
            <a:off x="5738750" y="1873325"/>
            <a:ext cx="1371599" cy="457200"/>
          </a:xfrm>
          <a:prstGeom prst="rect">
            <a:avLst/>
          </a:prstGeom>
          <a:noFill/>
          <a:ln>
            <a:noFill/>
          </a:ln>
        </p:spPr>
        <p:txBody>
          <a:bodyPr lIns="91425" tIns="91425" rIns="91425" bIns="91425" anchor="ctr" anchorCtr="0">
            <a:noAutofit/>
          </a:bodyPr>
          <a:lstStyle/>
          <a:p>
            <a:pPr>
              <a:spcBef>
                <a:spcPts val="0"/>
              </a:spcBef>
              <a:buNone/>
            </a:pPr>
            <a:endParaRPr/>
          </a:p>
        </p:txBody>
      </p:sp>
      <p:pic>
        <p:nvPicPr>
          <p:cNvPr id="197" name="Shape 197"/>
          <p:cNvPicPr preferRelativeResize="0"/>
          <p:nvPr/>
        </p:nvPicPr>
        <p:blipFill>
          <a:blip r:embed="rId3">
            <a:alphaModFix/>
          </a:blip>
          <a:stretch>
            <a:fillRect/>
          </a:stretch>
        </p:blipFill>
        <p:spPr>
          <a:xfrm>
            <a:off x="6802725" y="1372500"/>
            <a:ext cx="1992075" cy="2235000"/>
          </a:xfrm>
          <a:prstGeom prst="rect">
            <a:avLst/>
          </a:prstGeom>
          <a:noFill/>
          <a:ln>
            <a:noFill/>
          </a:ln>
        </p:spPr>
      </p:pic>
      <p:pic>
        <p:nvPicPr>
          <p:cNvPr id="198" name="Shape 198"/>
          <p:cNvPicPr preferRelativeResize="0"/>
          <p:nvPr/>
        </p:nvPicPr>
        <p:blipFill>
          <a:blip r:embed="rId4">
            <a:alphaModFix/>
          </a:blip>
          <a:stretch>
            <a:fillRect/>
          </a:stretch>
        </p:blipFill>
        <p:spPr>
          <a:xfrm>
            <a:off x="6837000" y="3429800"/>
            <a:ext cx="1923525" cy="171369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471900" y="738725"/>
            <a:ext cx="8222100" cy="767699"/>
          </a:xfrm>
          <a:prstGeom prst="rect">
            <a:avLst/>
          </a:prstGeom>
        </p:spPr>
        <p:txBody>
          <a:bodyPr lIns="91425" tIns="91425" rIns="91425" bIns="91425" anchor="b" anchorCtr="0">
            <a:noAutofit/>
          </a:bodyPr>
          <a:lstStyle/>
          <a:p>
            <a:pPr>
              <a:spcBef>
                <a:spcPts val="0"/>
              </a:spcBef>
              <a:buNone/>
            </a:pPr>
            <a:r>
              <a:rPr lang="en"/>
              <a:t>IQ Scores</a:t>
            </a:r>
          </a:p>
        </p:txBody>
      </p:sp>
      <p:sp>
        <p:nvSpPr>
          <p:cNvPr id="204" name="Shape 204"/>
          <p:cNvSpPr txBox="1">
            <a:spLocks noGrp="1"/>
          </p:cNvSpPr>
          <p:nvPr>
            <p:ph type="body" idx="1"/>
          </p:nvPr>
        </p:nvSpPr>
        <p:spPr>
          <a:xfrm>
            <a:off x="457200" y="3111325"/>
            <a:ext cx="3900900" cy="1814700"/>
          </a:xfrm>
          <a:prstGeom prst="rect">
            <a:avLst/>
          </a:prstGeom>
        </p:spPr>
        <p:txBody>
          <a:bodyPr lIns="91425" tIns="91425" rIns="91425" bIns="91425" anchor="t" anchorCtr="0">
            <a:noAutofit/>
          </a:bodyPr>
          <a:lstStyle/>
          <a:p>
            <a:pPr>
              <a:spcBef>
                <a:spcPts val="0"/>
              </a:spcBef>
              <a:buNone/>
            </a:pPr>
            <a:endParaRPr/>
          </a:p>
        </p:txBody>
      </p:sp>
      <p:sp>
        <p:nvSpPr>
          <p:cNvPr id="205" name="Shape 205"/>
          <p:cNvSpPr txBox="1"/>
          <p:nvPr/>
        </p:nvSpPr>
        <p:spPr>
          <a:xfrm>
            <a:off x="153600" y="3749475"/>
            <a:ext cx="2922900" cy="961499"/>
          </a:xfrm>
          <a:prstGeom prst="rect">
            <a:avLst/>
          </a:prstGeom>
          <a:noFill/>
          <a:ln>
            <a:noFill/>
          </a:ln>
        </p:spPr>
        <p:txBody>
          <a:bodyPr lIns="91425" tIns="91425" rIns="91425" bIns="91425" anchor="ctr" anchorCtr="0">
            <a:noAutofit/>
          </a:bodyPr>
          <a:lstStyle/>
          <a:p>
            <a:pPr>
              <a:spcBef>
                <a:spcPts val="0"/>
              </a:spcBef>
              <a:buNone/>
            </a:pPr>
            <a:endParaRPr/>
          </a:p>
        </p:txBody>
      </p:sp>
      <p:sp>
        <p:nvSpPr>
          <p:cNvPr id="206" name="Shape 206"/>
          <p:cNvSpPr txBox="1"/>
          <p:nvPr/>
        </p:nvSpPr>
        <p:spPr>
          <a:xfrm>
            <a:off x="4358100" y="1514200"/>
            <a:ext cx="4667099" cy="3533699"/>
          </a:xfrm>
          <a:prstGeom prst="rect">
            <a:avLst/>
          </a:prstGeom>
          <a:noFill/>
          <a:ln>
            <a:noFill/>
          </a:ln>
        </p:spPr>
        <p:txBody>
          <a:bodyPr lIns="91425" tIns="91425" rIns="91425" bIns="91425" anchor="t" anchorCtr="0">
            <a:noAutofit/>
          </a:bodyPr>
          <a:lstStyle/>
          <a:p>
            <a:pPr>
              <a:spcBef>
                <a:spcPts val="0"/>
              </a:spcBef>
              <a:buNone/>
            </a:pPr>
            <a:endParaRPr/>
          </a:p>
        </p:txBody>
      </p:sp>
      <p:sp>
        <p:nvSpPr>
          <p:cNvPr id="207" name="Shape 207"/>
          <p:cNvSpPr txBox="1"/>
          <p:nvPr/>
        </p:nvSpPr>
        <p:spPr>
          <a:xfrm>
            <a:off x="4239500" y="1133350"/>
            <a:ext cx="4583999" cy="3842399"/>
          </a:xfrm>
          <a:prstGeom prst="rect">
            <a:avLst/>
          </a:prstGeom>
          <a:noFill/>
          <a:ln>
            <a:noFill/>
          </a:ln>
        </p:spPr>
        <p:txBody>
          <a:bodyPr lIns="91425" tIns="91425" rIns="91425" bIns="91425" anchor="t" anchorCtr="0">
            <a:noAutofit/>
          </a:bodyPr>
          <a:lstStyle/>
          <a:p>
            <a:pPr>
              <a:spcBef>
                <a:spcPts val="0"/>
              </a:spcBef>
              <a:buNone/>
            </a:pPr>
            <a:endParaRPr/>
          </a:p>
        </p:txBody>
      </p:sp>
      <p:sp>
        <p:nvSpPr>
          <p:cNvPr id="208" name="Shape 208"/>
          <p:cNvSpPr txBox="1"/>
          <p:nvPr/>
        </p:nvSpPr>
        <p:spPr>
          <a:xfrm>
            <a:off x="4468100" y="2704600"/>
            <a:ext cx="1371599" cy="457200"/>
          </a:xfrm>
          <a:prstGeom prst="rect">
            <a:avLst/>
          </a:prstGeom>
          <a:noFill/>
          <a:ln>
            <a:noFill/>
          </a:ln>
        </p:spPr>
        <p:txBody>
          <a:bodyPr lIns="91425" tIns="91425" rIns="91425" bIns="91425" anchor="t" anchorCtr="0">
            <a:noAutofit/>
          </a:bodyPr>
          <a:lstStyle/>
          <a:p>
            <a:pPr>
              <a:spcBef>
                <a:spcPts val="0"/>
              </a:spcBef>
              <a:buNone/>
            </a:pPr>
            <a:endParaRPr/>
          </a:p>
        </p:txBody>
      </p:sp>
      <p:pic>
        <p:nvPicPr>
          <p:cNvPr id="209" name="Shape 209"/>
          <p:cNvPicPr preferRelativeResize="0"/>
          <p:nvPr/>
        </p:nvPicPr>
        <p:blipFill>
          <a:blip r:embed="rId3">
            <a:alphaModFix/>
          </a:blip>
          <a:stretch>
            <a:fillRect/>
          </a:stretch>
        </p:blipFill>
        <p:spPr>
          <a:xfrm>
            <a:off x="3810000" y="632575"/>
            <a:ext cx="5105074" cy="3603250"/>
          </a:xfrm>
          <a:prstGeom prst="rect">
            <a:avLst/>
          </a:prstGeom>
          <a:noFill/>
          <a:ln>
            <a:noFill/>
          </a:ln>
        </p:spPr>
      </p:pic>
      <p:sp>
        <p:nvSpPr>
          <p:cNvPr id="210" name="Shape 210"/>
          <p:cNvSpPr txBox="1"/>
          <p:nvPr/>
        </p:nvSpPr>
        <p:spPr>
          <a:xfrm>
            <a:off x="264375" y="1093600"/>
            <a:ext cx="4093799" cy="1611000"/>
          </a:xfrm>
          <a:prstGeom prst="rect">
            <a:avLst/>
          </a:prstGeom>
          <a:noFill/>
          <a:ln>
            <a:noFill/>
          </a:ln>
        </p:spPr>
        <p:txBody>
          <a:bodyPr lIns="91425" tIns="91425" rIns="91425" bIns="91425" anchor="t" anchorCtr="0">
            <a:noAutofit/>
          </a:bodyPr>
          <a:lstStyle/>
          <a:p>
            <a:pPr rtl="0">
              <a:spcBef>
                <a:spcPts val="0"/>
              </a:spcBef>
              <a:buNone/>
            </a:pPr>
            <a:endParaRPr sz="1600"/>
          </a:p>
          <a:p>
            <a:pPr rtl="0">
              <a:spcBef>
                <a:spcPts val="0"/>
              </a:spcBef>
              <a:buNone/>
            </a:pPr>
            <a:endParaRPr sz="1600"/>
          </a:p>
          <a:p>
            <a:pPr rtl="0">
              <a:spcBef>
                <a:spcPts val="0"/>
              </a:spcBef>
              <a:buNone/>
            </a:pPr>
            <a:endParaRPr sz="1600"/>
          </a:p>
          <a:p>
            <a:pPr rtl="0">
              <a:spcBef>
                <a:spcPts val="0"/>
              </a:spcBef>
              <a:buNone/>
            </a:pPr>
            <a:r>
              <a:rPr lang="en" sz="1600"/>
              <a:t>Scores should be considered a range rather than a definitive score.</a:t>
            </a:r>
          </a:p>
          <a:p>
            <a:pPr rtl="0">
              <a:spcBef>
                <a:spcPts val="0"/>
              </a:spcBef>
              <a:buNone/>
            </a:pPr>
            <a:endParaRPr/>
          </a:p>
          <a:p>
            <a:pPr rtl="0">
              <a:spcBef>
                <a:spcPts val="0"/>
              </a:spcBef>
              <a:buNone/>
            </a:pPr>
            <a:endParaRPr/>
          </a:p>
          <a:p>
            <a:pPr rtl="0">
              <a:spcBef>
                <a:spcPts val="0"/>
              </a:spcBef>
              <a:buNone/>
            </a:pPr>
            <a:r>
              <a:rPr lang="en" sz="1600"/>
              <a:t>There is measurement error in any score</a:t>
            </a:r>
          </a:p>
          <a:p>
            <a:pPr rtl="0">
              <a:spcBef>
                <a:spcPts val="0"/>
              </a:spcBef>
              <a:buNone/>
            </a:pPr>
            <a:endParaRPr sz="1600"/>
          </a:p>
          <a:p>
            <a:pPr rtl="0">
              <a:spcBef>
                <a:spcPts val="0"/>
              </a:spcBef>
              <a:buNone/>
            </a:pPr>
            <a:endParaRPr/>
          </a:p>
          <a:p>
            <a:pPr>
              <a:spcBef>
                <a:spcPts val="0"/>
              </a:spcBef>
              <a:buNone/>
            </a:pPr>
            <a:r>
              <a:rPr lang="en" sz="1600"/>
              <a:t>Standard Error of Measurement if 2.5point on the WAIS-III</a:t>
            </a:r>
          </a:p>
        </p:txBody>
      </p:sp>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title"/>
          </p:nvPr>
        </p:nvSpPr>
        <p:spPr>
          <a:xfrm>
            <a:off x="471900" y="738725"/>
            <a:ext cx="8222100" cy="767699"/>
          </a:xfrm>
          <a:prstGeom prst="rect">
            <a:avLst/>
          </a:prstGeom>
        </p:spPr>
        <p:txBody>
          <a:bodyPr lIns="91425" tIns="91425" rIns="91425" bIns="91425" anchor="b" anchorCtr="0">
            <a:noAutofit/>
          </a:bodyPr>
          <a:lstStyle/>
          <a:p>
            <a:pPr>
              <a:spcBef>
                <a:spcPts val="0"/>
              </a:spcBef>
              <a:buNone/>
            </a:pPr>
            <a:r>
              <a:rPr lang="en"/>
              <a:t>Marvin Wilson</a:t>
            </a:r>
          </a:p>
        </p:txBody>
      </p:sp>
      <p:sp>
        <p:nvSpPr>
          <p:cNvPr id="216" name="Shape 216"/>
          <p:cNvSpPr txBox="1">
            <a:spLocks noGrp="1"/>
          </p:cNvSpPr>
          <p:nvPr>
            <p:ph type="body" idx="1"/>
          </p:nvPr>
        </p:nvSpPr>
        <p:spPr>
          <a:xfrm>
            <a:off x="273125" y="1907200"/>
            <a:ext cx="9204600" cy="2710200"/>
          </a:xfrm>
          <a:prstGeom prst="rect">
            <a:avLst/>
          </a:prstGeom>
        </p:spPr>
        <p:txBody>
          <a:bodyPr lIns="91425" tIns="91425" rIns="91425" bIns="91425" anchor="t" anchorCtr="0">
            <a:noAutofit/>
          </a:bodyPr>
          <a:lstStyle/>
          <a:p>
            <a:pPr lvl="0" rtl="0">
              <a:lnSpc>
                <a:spcPct val="140000"/>
              </a:lnSpc>
              <a:spcBef>
                <a:spcPts val="0"/>
              </a:spcBef>
              <a:spcAft>
                <a:spcPts val="900"/>
              </a:spcAft>
              <a:buClr>
                <a:schemeClr val="dk1"/>
              </a:buClr>
              <a:buSzPct val="61111"/>
              <a:buFont typeface="Arial"/>
              <a:buNone/>
            </a:pPr>
            <a:r>
              <a:rPr lang="en" sz="1800">
                <a:solidFill>
                  <a:srgbClr val="333333"/>
                </a:solidFill>
              </a:rPr>
              <a:t>Before his conviction, Wilson scored 73 on an IQ test at the age of 13, and 75 when he was 29. While on death row he scored 61, 75 and 79 on three different tests.</a:t>
            </a:r>
          </a:p>
          <a:p>
            <a:pPr lvl="0" rtl="0">
              <a:lnSpc>
                <a:spcPct val="140000"/>
              </a:lnSpc>
              <a:spcBef>
                <a:spcPts val="0"/>
              </a:spcBef>
              <a:spcAft>
                <a:spcPts val="900"/>
              </a:spcAft>
              <a:buClr>
                <a:schemeClr val="dk1"/>
              </a:buClr>
              <a:buFont typeface="Arial"/>
              <a:buNone/>
            </a:pPr>
            <a:endParaRPr>
              <a:solidFill>
                <a:srgbClr val="333333"/>
              </a:solidFill>
            </a:endParaRPr>
          </a:p>
          <a:p>
            <a:pPr lvl="0" rtl="0">
              <a:lnSpc>
                <a:spcPct val="140000"/>
              </a:lnSpc>
              <a:spcBef>
                <a:spcPts val="0"/>
              </a:spcBef>
              <a:spcAft>
                <a:spcPts val="900"/>
              </a:spcAft>
              <a:buClr>
                <a:schemeClr val="dk1"/>
              </a:buClr>
              <a:buFont typeface="Arial"/>
              <a:buNone/>
            </a:pPr>
            <a:endParaRPr sz="1150">
              <a:solidFill>
                <a:srgbClr val="333333"/>
              </a:solidFill>
            </a:endParaRPr>
          </a:p>
          <a:p>
            <a:pPr>
              <a:spcBef>
                <a:spcPts val="0"/>
              </a:spcBef>
              <a:buNone/>
            </a:pPr>
            <a:endParaRPr/>
          </a:p>
        </p:txBody>
      </p:sp>
      <p:pic>
        <p:nvPicPr>
          <p:cNvPr id="217" name="Shape 217"/>
          <p:cNvPicPr preferRelativeResize="0"/>
          <p:nvPr/>
        </p:nvPicPr>
        <p:blipFill>
          <a:blip r:embed="rId3">
            <a:alphaModFix/>
          </a:blip>
          <a:stretch>
            <a:fillRect/>
          </a:stretch>
        </p:blipFill>
        <p:spPr>
          <a:xfrm>
            <a:off x="6375700" y="2901475"/>
            <a:ext cx="2692950" cy="217592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title"/>
          </p:nvPr>
        </p:nvSpPr>
        <p:spPr>
          <a:xfrm>
            <a:off x="471900" y="738725"/>
            <a:ext cx="8222100" cy="767699"/>
          </a:xfrm>
          <a:prstGeom prst="rect">
            <a:avLst/>
          </a:prstGeom>
        </p:spPr>
        <p:txBody>
          <a:bodyPr lIns="91425" tIns="91425" rIns="91425" bIns="91425" anchor="b" anchorCtr="0">
            <a:noAutofit/>
          </a:bodyPr>
          <a:lstStyle/>
          <a:p>
            <a:pPr>
              <a:spcBef>
                <a:spcPts val="0"/>
              </a:spcBef>
              <a:buNone/>
            </a:pPr>
            <a:r>
              <a:rPr lang="en"/>
              <a:t>Coercion</a:t>
            </a:r>
          </a:p>
        </p:txBody>
      </p:sp>
      <p:sp>
        <p:nvSpPr>
          <p:cNvPr id="223" name="Shape 223"/>
          <p:cNvSpPr txBox="1">
            <a:spLocks noGrp="1"/>
          </p:cNvSpPr>
          <p:nvPr>
            <p:ph type="body" idx="1"/>
          </p:nvPr>
        </p:nvSpPr>
        <p:spPr>
          <a:xfrm>
            <a:off x="471900" y="1919075"/>
            <a:ext cx="8222100" cy="2710200"/>
          </a:xfrm>
          <a:prstGeom prst="rect">
            <a:avLst/>
          </a:prstGeom>
        </p:spPr>
        <p:txBody>
          <a:bodyPr lIns="91425" tIns="91425" rIns="91425" bIns="91425" anchor="t" anchorCtr="0">
            <a:noAutofit/>
          </a:bodyPr>
          <a:lstStyle/>
          <a:p>
            <a:pPr rtl="0">
              <a:spcBef>
                <a:spcPts val="0"/>
              </a:spcBef>
              <a:buNone/>
            </a:pPr>
            <a:r>
              <a:rPr lang="en"/>
              <a:t>False Confessions</a:t>
            </a:r>
          </a:p>
          <a:p>
            <a:pPr rtl="0">
              <a:spcBef>
                <a:spcPts val="0"/>
              </a:spcBef>
              <a:buNone/>
            </a:pPr>
            <a:r>
              <a:rPr lang="en"/>
              <a:t>http://www.cbsnews.com/news/chicago-the-false-confession-capital/</a:t>
            </a:r>
          </a:p>
          <a:p>
            <a:pPr rtl="0">
              <a:spcBef>
                <a:spcPts val="0"/>
              </a:spcBef>
              <a:buNone/>
            </a:pPr>
            <a:r>
              <a:rPr lang="en"/>
              <a:t>	</a:t>
            </a:r>
          </a:p>
          <a:p>
            <a:pPr rtl="0">
              <a:spcBef>
                <a:spcPts val="0"/>
              </a:spcBef>
              <a:buNone/>
            </a:pPr>
            <a:endParaRPr/>
          </a:p>
          <a:p>
            <a:pPr>
              <a:spcBef>
                <a:spcPts val="0"/>
              </a:spcBef>
              <a:buNone/>
            </a:pPr>
            <a:endParaRPr/>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471900" y="738725"/>
            <a:ext cx="8222100" cy="767699"/>
          </a:xfrm>
          <a:prstGeom prst="rect">
            <a:avLst/>
          </a:prstGeom>
        </p:spPr>
        <p:txBody>
          <a:bodyPr lIns="91425" tIns="91425" rIns="91425" bIns="91425" anchor="b" anchorCtr="0">
            <a:noAutofit/>
          </a:bodyPr>
          <a:lstStyle/>
          <a:p>
            <a:pPr>
              <a:spcBef>
                <a:spcPts val="0"/>
              </a:spcBef>
              <a:buNone/>
            </a:pPr>
            <a:r>
              <a:rPr lang="en" sz="3000"/>
              <a:t>Evolution of Collaboration</a:t>
            </a:r>
          </a:p>
        </p:txBody>
      </p:sp>
      <p:sp>
        <p:nvSpPr>
          <p:cNvPr id="70" name="Shape 70"/>
          <p:cNvSpPr txBox="1">
            <a:spLocks noGrp="1"/>
          </p:cNvSpPr>
          <p:nvPr>
            <p:ph type="body" idx="1"/>
          </p:nvPr>
        </p:nvSpPr>
        <p:spPr>
          <a:xfrm>
            <a:off x="457200" y="1200150"/>
            <a:ext cx="2186700" cy="1611899"/>
          </a:xfrm>
          <a:prstGeom prst="rect">
            <a:avLst/>
          </a:prstGeom>
        </p:spPr>
        <p:txBody>
          <a:bodyPr lIns="91425" tIns="91425" rIns="91425" bIns="91425" anchor="t" anchorCtr="0">
            <a:noAutofit/>
          </a:bodyPr>
          <a:lstStyle/>
          <a:p>
            <a:pPr>
              <a:spcBef>
                <a:spcPts val="0"/>
              </a:spcBef>
              <a:buNone/>
            </a:pPr>
            <a:endParaRPr/>
          </a:p>
        </p:txBody>
      </p:sp>
      <p:pic>
        <p:nvPicPr>
          <p:cNvPr id="71" name="Shape 71"/>
          <p:cNvPicPr preferRelativeResize="0"/>
          <p:nvPr/>
        </p:nvPicPr>
        <p:blipFill>
          <a:blip r:embed="rId3">
            <a:alphaModFix/>
          </a:blip>
          <a:stretch>
            <a:fillRect/>
          </a:stretch>
        </p:blipFill>
        <p:spPr>
          <a:xfrm>
            <a:off x="256900" y="1740512"/>
            <a:ext cx="3149166" cy="2237325"/>
          </a:xfrm>
          <a:prstGeom prst="rect">
            <a:avLst/>
          </a:prstGeom>
          <a:noFill/>
          <a:ln>
            <a:noFill/>
          </a:ln>
        </p:spPr>
      </p:pic>
      <p:pic>
        <p:nvPicPr>
          <p:cNvPr id="72" name="Shape 72"/>
          <p:cNvPicPr preferRelativeResize="0"/>
          <p:nvPr/>
        </p:nvPicPr>
        <p:blipFill>
          <a:blip r:embed="rId4">
            <a:alphaModFix/>
          </a:blip>
          <a:stretch>
            <a:fillRect/>
          </a:stretch>
        </p:blipFill>
        <p:spPr>
          <a:xfrm>
            <a:off x="3305575" y="2861545"/>
            <a:ext cx="2736150" cy="2342054"/>
          </a:xfrm>
          <a:prstGeom prst="rect">
            <a:avLst/>
          </a:prstGeom>
          <a:noFill/>
          <a:ln>
            <a:noFill/>
          </a:ln>
        </p:spPr>
      </p:pic>
      <p:pic>
        <p:nvPicPr>
          <p:cNvPr id="73" name="Shape 73"/>
          <p:cNvPicPr preferRelativeResize="0"/>
          <p:nvPr/>
        </p:nvPicPr>
        <p:blipFill>
          <a:blip r:embed="rId5">
            <a:alphaModFix/>
          </a:blip>
          <a:stretch>
            <a:fillRect/>
          </a:stretch>
        </p:blipFill>
        <p:spPr>
          <a:xfrm>
            <a:off x="6104376" y="1624062"/>
            <a:ext cx="3039622" cy="2470248"/>
          </a:xfrm>
          <a:prstGeom prst="rect">
            <a:avLst/>
          </a:prstGeom>
          <a:noFill/>
          <a:ln>
            <a:noFill/>
          </a:ln>
        </p:spPr>
      </p:pic>
      <p:cxnSp>
        <p:nvCxnSpPr>
          <p:cNvPr id="74" name="Shape 74"/>
          <p:cNvCxnSpPr/>
          <p:nvPr/>
        </p:nvCxnSpPr>
        <p:spPr>
          <a:xfrm>
            <a:off x="2643900" y="2705525"/>
            <a:ext cx="1153800" cy="1153800"/>
          </a:xfrm>
          <a:prstGeom prst="straightConnector1">
            <a:avLst/>
          </a:prstGeom>
          <a:noFill/>
          <a:ln w="9525" cap="flat" cmpd="sng">
            <a:solidFill>
              <a:schemeClr val="dk2"/>
            </a:solidFill>
            <a:prstDash val="solid"/>
            <a:round/>
            <a:headEnd type="none" w="lg" len="lg"/>
            <a:tailEnd type="none" w="lg" len="lg"/>
          </a:ln>
        </p:spPr>
      </p:cxnSp>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title"/>
          </p:nvPr>
        </p:nvSpPr>
        <p:spPr>
          <a:xfrm>
            <a:off x="471900" y="738725"/>
            <a:ext cx="8222100" cy="767699"/>
          </a:xfrm>
          <a:prstGeom prst="rect">
            <a:avLst/>
          </a:prstGeom>
        </p:spPr>
        <p:txBody>
          <a:bodyPr lIns="91425" tIns="91425" rIns="91425" bIns="91425" anchor="b" anchorCtr="0">
            <a:noAutofit/>
          </a:bodyPr>
          <a:lstStyle/>
          <a:p>
            <a:pPr>
              <a:spcBef>
                <a:spcPts val="0"/>
              </a:spcBef>
              <a:buNone/>
            </a:pPr>
            <a:r>
              <a:rPr lang="en"/>
              <a:t>Coercion</a:t>
            </a:r>
          </a:p>
        </p:txBody>
      </p:sp>
      <p:sp>
        <p:nvSpPr>
          <p:cNvPr id="229" name="Shape 229"/>
          <p:cNvSpPr txBox="1">
            <a:spLocks noGrp="1"/>
          </p:cNvSpPr>
          <p:nvPr>
            <p:ph type="body" idx="1"/>
          </p:nvPr>
        </p:nvSpPr>
        <p:spPr>
          <a:xfrm>
            <a:off x="471900" y="1919075"/>
            <a:ext cx="8222100" cy="2710200"/>
          </a:xfrm>
          <a:prstGeom prst="rect">
            <a:avLst/>
          </a:prstGeom>
        </p:spPr>
        <p:txBody>
          <a:bodyPr lIns="91425" tIns="91425" rIns="91425" bIns="91425" anchor="t" anchorCtr="0">
            <a:noAutofit/>
          </a:bodyPr>
          <a:lstStyle/>
          <a:p>
            <a:pPr lvl="0" rtl="0">
              <a:spcBef>
                <a:spcPts val="0"/>
              </a:spcBef>
              <a:buClr>
                <a:schemeClr val="dk1"/>
              </a:buClr>
              <a:buSzPct val="61111"/>
              <a:buFont typeface="Arial"/>
              <a:buNone/>
            </a:pPr>
            <a:r>
              <a:rPr lang="en" sz="1800" b="1">
                <a:solidFill>
                  <a:schemeClr val="dk1"/>
                </a:solidFill>
              </a:rPr>
              <a:t>Confirmation Bias: </a:t>
            </a:r>
            <a:r>
              <a:rPr lang="en" sz="1800">
                <a:solidFill>
                  <a:schemeClr val="dk1"/>
                </a:solidFill>
              </a:rPr>
              <a:t> The police think they have found the culprit and anything the individual says will be interpreted as their guilt.</a:t>
            </a:r>
          </a:p>
          <a:p>
            <a:pPr lvl="0" rtl="0">
              <a:spcBef>
                <a:spcPts val="0"/>
              </a:spcBef>
              <a:buClr>
                <a:schemeClr val="dk1"/>
              </a:buClr>
              <a:buSzPct val="61111"/>
              <a:buFont typeface="Arial"/>
              <a:buNone/>
            </a:pPr>
            <a:r>
              <a:rPr lang="en" sz="1800" b="1">
                <a:solidFill>
                  <a:schemeClr val="dk1"/>
                </a:solidFill>
              </a:rPr>
              <a:t>Hindsight Bias:</a:t>
            </a:r>
            <a:r>
              <a:rPr lang="en" sz="1800">
                <a:solidFill>
                  <a:schemeClr val="dk1"/>
                </a:solidFill>
              </a:rPr>
              <a:t>  After hearing a witness choose someone out of a lineup, police may suggest they knew all along this person was guilty.   </a:t>
            </a:r>
          </a:p>
          <a:p>
            <a:pPr lvl="0" rtl="0">
              <a:spcBef>
                <a:spcPts val="0"/>
              </a:spcBef>
              <a:buClr>
                <a:schemeClr val="dk1"/>
              </a:buClr>
              <a:buSzPct val="61111"/>
              <a:buFont typeface="Arial"/>
              <a:buNone/>
            </a:pPr>
            <a:r>
              <a:rPr lang="en" sz="1800" b="1">
                <a:solidFill>
                  <a:schemeClr val="dk1"/>
                </a:solidFill>
              </a:rPr>
              <a:t>Framing Effect: </a:t>
            </a:r>
            <a:r>
              <a:rPr lang="en" sz="1800">
                <a:solidFill>
                  <a:schemeClr val="dk1"/>
                </a:solidFill>
              </a:rPr>
              <a:t> How questions are posed during interrogations may impact the responses witnesses provide.  “Did you see this person here with a weapon?” versus “Did you see anyone with a weapon?”</a:t>
            </a:r>
          </a:p>
          <a:p>
            <a:pPr>
              <a:spcBef>
                <a:spcPts val="0"/>
              </a:spcBef>
              <a:buNone/>
            </a:pPr>
            <a:endParaRPr sz="2400"/>
          </a:p>
        </p:txBody>
      </p:sp>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a:spLocks noGrp="1"/>
          </p:cNvSpPr>
          <p:nvPr>
            <p:ph type="title"/>
          </p:nvPr>
        </p:nvSpPr>
        <p:spPr>
          <a:xfrm>
            <a:off x="471900" y="738725"/>
            <a:ext cx="8222100" cy="767699"/>
          </a:xfrm>
          <a:prstGeom prst="rect">
            <a:avLst/>
          </a:prstGeom>
        </p:spPr>
        <p:txBody>
          <a:bodyPr lIns="91425" tIns="91425" rIns="91425" bIns="91425" anchor="b" anchorCtr="0">
            <a:noAutofit/>
          </a:bodyPr>
          <a:lstStyle/>
          <a:p>
            <a:pPr>
              <a:spcBef>
                <a:spcPts val="0"/>
              </a:spcBef>
              <a:buNone/>
            </a:pPr>
            <a:r>
              <a:rPr lang="en"/>
              <a:t>Confidentiality</a:t>
            </a:r>
          </a:p>
        </p:txBody>
      </p:sp>
      <p:sp>
        <p:nvSpPr>
          <p:cNvPr id="235" name="Shape 235"/>
          <p:cNvSpPr txBox="1">
            <a:spLocks noGrp="1"/>
          </p:cNvSpPr>
          <p:nvPr>
            <p:ph type="body" idx="1"/>
          </p:nvPr>
        </p:nvSpPr>
        <p:spPr>
          <a:xfrm>
            <a:off x="471900" y="1919075"/>
            <a:ext cx="8222100" cy="2710200"/>
          </a:xfrm>
          <a:prstGeom prst="rect">
            <a:avLst/>
          </a:prstGeom>
        </p:spPr>
        <p:txBody>
          <a:bodyPr lIns="91425" tIns="91425" rIns="91425" bIns="91425" anchor="t" anchorCtr="0">
            <a:noAutofit/>
          </a:bodyPr>
          <a:lstStyle/>
          <a:p>
            <a:pPr>
              <a:spcBef>
                <a:spcPts val="0"/>
              </a:spcBef>
              <a:buNone/>
            </a:pPr>
            <a:r>
              <a:rPr lang="en"/>
              <a:t> According to the APA a clinician can violate confidentiality when someone is a danger to themselves of others.</a:t>
            </a:r>
          </a:p>
        </p:txBody>
      </p:sp>
      <p:pic>
        <p:nvPicPr>
          <p:cNvPr id="236" name="Shape 236"/>
          <p:cNvPicPr preferRelativeResize="0"/>
          <p:nvPr/>
        </p:nvPicPr>
        <p:blipFill>
          <a:blip r:embed="rId3">
            <a:alphaModFix/>
          </a:blip>
          <a:stretch>
            <a:fillRect/>
          </a:stretch>
        </p:blipFill>
        <p:spPr>
          <a:xfrm>
            <a:off x="5852525" y="2439550"/>
            <a:ext cx="2571750" cy="2571750"/>
          </a:xfrm>
          <a:prstGeom prst="rect">
            <a:avLst/>
          </a:prstGeom>
          <a:noFill/>
          <a:ln>
            <a:noFill/>
          </a:ln>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471900" y="738725"/>
            <a:ext cx="8222100" cy="767699"/>
          </a:xfrm>
          <a:prstGeom prst="rect">
            <a:avLst/>
          </a:prstGeom>
        </p:spPr>
        <p:txBody>
          <a:bodyPr lIns="91425" tIns="91425" rIns="91425" bIns="91425" anchor="b" anchorCtr="0">
            <a:noAutofit/>
          </a:bodyPr>
          <a:lstStyle/>
          <a:p>
            <a:pPr>
              <a:spcBef>
                <a:spcPts val="0"/>
              </a:spcBef>
              <a:buNone/>
            </a:pPr>
            <a:r>
              <a:rPr lang="en"/>
              <a:t>Confidentiality: Prosenjit Poddar</a:t>
            </a:r>
          </a:p>
        </p:txBody>
      </p:sp>
      <p:sp>
        <p:nvSpPr>
          <p:cNvPr id="242" name="Shape 242"/>
          <p:cNvSpPr txBox="1">
            <a:spLocks noGrp="1"/>
          </p:cNvSpPr>
          <p:nvPr>
            <p:ph type="body" idx="1"/>
          </p:nvPr>
        </p:nvSpPr>
        <p:spPr>
          <a:xfrm>
            <a:off x="471900" y="1919075"/>
            <a:ext cx="8222100" cy="2710200"/>
          </a:xfrm>
          <a:prstGeom prst="rect">
            <a:avLst/>
          </a:prstGeom>
        </p:spPr>
        <p:txBody>
          <a:bodyPr lIns="91425" tIns="91425" rIns="91425" bIns="91425" anchor="t" anchorCtr="0">
            <a:noAutofit/>
          </a:bodyPr>
          <a:lstStyle/>
          <a:p>
            <a:pPr>
              <a:spcBef>
                <a:spcPts val="0"/>
              </a:spcBef>
              <a:buNone/>
            </a:pPr>
            <a:endParaRPr/>
          </a:p>
        </p:txBody>
      </p:sp>
      <p:pic>
        <p:nvPicPr>
          <p:cNvPr id="243" name="Shape 243"/>
          <p:cNvPicPr preferRelativeResize="0"/>
          <p:nvPr/>
        </p:nvPicPr>
        <p:blipFill>
          <a:blip r:embed="rId3">
            <a:alphaModFix/>
          </a:blip>
          <a:stretch>
            <a:fillRect/>
          </a:stretch>
        </p:blipFill>
        <p:spPr>
          <a:xfrm>
            <a:off x="5088357" y="1978455"/>
            <a:ext cx="2591893" cy="2416400"/>
          </a:xfrm>
          <a:prstGeom prst="rect">
            <a:avLst/>
          </a:prstGeom>
          <a:noFill/>
          <a:ln>
            <a:noFill/>
          </a:ln>
        </p:spPr>
      </p:pic>
      <p:pic>
        <p:nvPicPr>
          <p:cNvPr id="244" name="Shape 244"/>
          <p:cNvPicPr preferRelativeResize="0"/>
          <p:nvPr/>
        </p:nvPicPr>
        <p:blipFill>
          <a:blip r:embed="rId4">
            <a:alphaModFix/>
          </a:blip>
          <a:stretch>
            <a:fillRect/>
          </a:stretch>
        </p:blipFill>
        <p:spPr>
          <a:xfrm>
            <a:off x="715975" y="1817149"/>
            <a:ext cx="2929025" cy="3141274"/>
          </a:xfrm>
          <a:prstGeom prst="rect">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Shape 249"/>
          <p:cNvSpPr txBox="1">
            <a:spLocks noGrp="1"/>
          </p:cNvSpPr>
          <p:nvPr>
            <p:ph type="title"/>
          </p:nvPr>
        </p:nvSpPr>
        <p:spPr>
          <a:xfrm>
            <a:off x="471900" y="738725"/>
            <a:ext cx="8222100" cy="767699"/>
          </a:xfrm>
          <a:prstGeom prst="rect">
            <a:avLst/>
          </a:prstGeom>
        </p:spPr>
        <p:txBody>
          <a:bodyPr lIns="91425" tIns="91425" rIns="91425" bIns="91425" anchor="b" anchorCtr="0">
            <a:noAutofit/>
          </a:bodyPr>
          <a:lstStyle/>
          <a:p>
            <a:pPr>
              <a:spcBef>
                <a:spcPts val="0"/>
              </a:spcBef>
              <a:buNone/>
            </a:pPr>
            <a:r>
              <a:rPr lang="en"/>
              <a:t>Duty to Warn v. Duty to Protect</a:t>
            </a:r>
          </a:p>
        </p:txBody>
      </p:sp>
      <p:sp>
        <p:nvSpPr>
          <p:cNvPr id="250" name="Shape 250"/>
          <p:cNvSpPr txBox="1">
            <a:spLocks noGrp="1"/>
          </p:cNvSpPr>
          <p:nvPr>
            <p:ph type="body" idx="1"/>
          </p:nvPr>
        </p:nvSpPr>
        <p:spPr>
          <a:xfrm>
            <a:off x="471900" y="1919075"/>
            <a:ext cx="8222100" cy="2710200"/>
          </a:xfrm>
          <a:prstGeom prst="rect">
            <a:avLst/>
          </a:prstGeom>
        </p:spPr>
        <p:txBody>
          <a:bodyPr lIns="91425" tIns="91425" rIns="91425" bIns="91425" anchor="t" anchorCtr="0">
            <a:noAutofit/>
          </a:bodyPr>
          <a:lstStyle/>
          <a:p>
            <a:pPr>
              <a:spcBef>
                <a:spcPts val="0"/>
              </a:spcBef>
              <a:buNone/>
            </a:pPr>
            <a:endParaRPr/>
          </a:p>
        </p:txBody>
      </p:sp>
      <p:pic>
        <p:nvPicPr>
          <p:cNvPr id="251" name="Shape 251"/>
          <p:cNvPicPr preferRelativeResize="0"/>
          <p:nvPr/>
        </p:nvPicPr>
        <p:blipFill>
          <a:blip r:embed="rId3">
            <a:alphaModFix/>
          </a:blip>
          <a:stretch>
            <a:fillRect/>
          </a:stretch>
        </p:blipFill>
        <p:spPr>
          <a:xfrm>
            <a:off x="561175" y="1558625"/>
            <a:ext cx="6162675" cy="3762375"/>
          </a:xfrm>
          <a:prstGeom prst="rect">
            <a:avLst/>
          </a:prstGeom>
          <a:noFill/>
          <a:ln>
            <a:noFill/>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a:spLocks noGrp="1"/>
          </p:cNvSpPr>
          <p:nvPr>
            <p:ph type="title"/>
          </p:nvPr>
        </p:nvSpPr>
        <p:spPr>
          <a:xfrm>
            <a:off x="471900" y="738725"/>
            <a:ext cx="8222100" cy="767699"/>
          </a:xfrm>
          <a:prstGeom prst="rect">
            <a:avLst/>
          </a:prstGeom>
        </p:spPr>
        <p:txBody>
          <a:bodyPr lIns="91425" tIns="91425" rIns="91425" bIns="91425" anchor="b" anchorCtr="0">
            <a:noAutofit/>
          </a:bodyPr>
          <a:lstStyle/>
          <a:p>
            <a:pPr>
              <a:spcBef>
                <a:spcPts val="0"/>
              </a:spcBef>
              <a:buNone/>
            </a:pPr>
            <a:r>
              <a:rPr lang="en"/>
              <a:t>Closing</a:t>
            </a:r>
          </a:p>
        </p:txBody>
      </p:sp>
      <p:sp>
        <p:nvSpPr>
          <p:cNvPr id="257" name="Shape 257"/>
          <p:cNvSpPr txBox="1">
            <a:spLocks noGrp="1"/>
          </p:cNvSpPr>
          <p:nvPr>
            <p:ph type="body" idx="1"/>
          </p:nvPr>
        </p:nvSpPr>
        <p:spPr>
          <a:xfrm>
            <a:off x="471900" y="1919075"/>
            <a:ext cx="8222100" cy="2710200"/>
          </a:xfrm>
          <a:prstGeom prst="rect">
            <a:avLst/>
          </a:prstGeom>
          <a:solidFill>
            <a:srgbClr val="000000"/>
          </a:solidFill>
          <a:ln w="9525" cap="flat" cmpd="sng">
            <a:solidFill>
              <a:schemeClr val="dk2"/>
            </a:solidFill>
            <a:prstDash val="solid"/>
            <a:round/>
            <a:headEnd type="none" w="med" len="med"/>
            <a:tailEnd type="none" w="med" len="med"/>
          </a:ln>
        </p:spPr>
        <p:txBody>
          <a:bodyPr lIns="91425" tIns="91425" rIns="91425" bIns="91425" anchor="t" anchorCtr="0">
            <a:noAutofit/>
          </a:bodyPr>
          <a:lstStyle/>
          <a:p>
            <a:pPr rtl="0">
              <a:spcBef>
                <a:spcPts val="0"/>
              </a:spcBef>
              <a:buNone/>
            </a:pPr>
            <a:r>
              <a:rPr lang="en"/>
              <a:t>Laura Brandt: </a:t>
            </a:r>
            <a:r>
              <a:rPr lang="en" u="sng">
                <a:solidFill>
                  <a:schemeClr val="hlink"/>
                </a:solidFill>
                <a:hlinkClick r:id="rId3"/>
              </a:rPr>
              <a:t>lbrandt@d125.org</a:t>
            </a:r>
          </a:p>
          <a:p>
            <a:pPr rtl="0">
              <a:spcBef>
                <a:spcPts val="0"/>
              </a:spcBef>
              <a:buNone/>
            </a:pPr>
            <a:r>
              <a:rPr lang="en"/>
              <a:t>David Elbaum: </a:t>
            </a:r>
            <a:r>
              <a:rPr lang="en" u="sng">
                <a:solidFill>
                  <a:schemeClr val="hlink"/>
                </a:solidFill>
                <a:hlinkClick r:id="rId4"/>
              </a:rPr>
              <a:t>delbaum@d125.org</a:t>
            </a:r>
          </a:p>
          <a:p>
            <a:pPr rtl="0">
              <a:spcBef>
                <a:spcPts val="0"/>
              </a:spcBef>
              <a:buNone/>
            </a:pPr>
            <a:endParaRPr/>
          </a:p>
          <a:p>
            <a:pPr rtl="0">
              <a:lnSpc>
                <a:spcPct val="100000"/>
              </a:lnSpc>
              <a:spcBef>
                <a:spcPts val="0"/>
              </a:spcBef>
              <a:spcAft>
                <a:spcPts val="0"/>
              </a:spcAft>
              <a:buNone/>
            </a:pPr>
            <a:r>
              <a:rPr lang="en" sz="2400" b="1">
                <a:solidFill>
                  <a:schemeClr val="lt1"/>
                </a:solidFill>
              </a:rPr>
              <a:t>teachinglawandpsychology.weebly.com</a:t>
            </a:r>
          </a:p>
          <a:p>
            <a:pPr>
              <a:spcBef>
                <a:spcPts val="0"/>
              </a:spcBef>
              <a:buNone/>
            </a:pPr>
            <a:endParaRP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471900" y="738725"/>
            <a:ext cx="8222100" cy="767699"/>
          </a:xfrm>
          <a:prstGeom prst="rect">
            <a:avLst/>
          </a:prstGeom>
        </p:spPr>
        <p:txBody>
          <a:bodyPr lIns="91425" tIns="91425" rIns="91425" bIns="91425" anchor="b" anchorCtr="0">
            <a:noAutofit/>
          </a:bodyPr>
          <a:lstStyle/>
          <a:p>
            <a:pPr>
              <a:spcBef>
                <a:spcPts val="0"/>
              </a:spcBef>
              <a:buNone/>
            </a:pPr>
            <a:r>
              <a:rPr lang="en"/>
              <a:t>Goals of the Presentation</a:t>
            </a:r>
          </a:p>
        </p:txBody>
      </p:sp>
      <p:sp>
        <p:nvSpPr>
          <p:cNvPr id="80" name="Shape 80"/>
          <p:cNvSpPr txBox="1">
            <a:spLocks noGrp="1"/>
          </p:cNvSpPr>
          <p:nvPr>
            <p:ph type="body" idx="1"/>
          </p:nvPr>
        </p:nvSpPr>
        <p:spPr>
          <a:xfrm>
            <a:off x="471900" y="1919075"/>
            <a:ext cx="8222100" cy="2710200"/>
          </a:xfrm>
          <a:prstGeom prst="rect">
            <a:avLst/>
          </a:prstGeom>
        </p:spPr>
        <p:txBody>
          <a:bodyPr lIns="91425" tIns="91425" rIns="91425" bIns="91425" anchor="t" anchorCtr="0">
            <a:noAutofit/>
          </a:bodyPr>
          <a:lstStyle/>
          <a:p>
            <a:pPr rtl="0">
              <a:spcBef>
                <a:spcPts val="0"/>
              </a:spcBef>
              <a:buNone/>
            </a:pPr>
            <a:r>
              <a:rPr lang="en"/>
              <a:t>Interdisciplinary work</a:t>
            </a:r>
          </a:p>
          <a:p>
            <a:pPr rtl="0">
              <a:spcBef>
                <a:spcPts val="0"/>
              </a:spcBef>
              <a:buNone/>
            </a:pPr>
            <a:r>
              <a:rPr lang="en"/>
              <a:t>Previewing work in other classes</a:t>
            </a:r>
          </a:p>
          <a:p>
            <a:pPr rtl="0">
              <a:spcBef>
                <a:spcPts val="0"/>
              </a:spcBef>
              <a:buNone/>
            </a:pPr>
            <a:r>
              <a:rPr lang="en"/>
              <a:t>Connecting new information to previously learned information</a:t>
            </a:r>
          </a:p>
          <a:p>
            <a:pPr rtl="0">
              <a:spcBef>
                <a:spcPts val="0"/>
              </a:spcBef>
              <a:buNone/>
            </a:pPr>
            <a:r>
              <a:rPr lang="en"/>
              <a:t>Post AP or end of the year activities</a:t>
            </a:r>
          </a:p>
          <a:p>
            <a:pPr rtl="0">
              <a:spcBef>
                <a:spcPts val="0"/>
              </a:spcBef>
              <a:buNone/>
            </a:pPr>
            <a:r>
              <a:rPr lang="en"/>
              <a:t>Student Interest</a:t>
            </a:r>
          </a:p>
          <a:p>
            <a:pPr>
              <a:spcBef>
                <a:spcPts val="0"/>
              </a:spcBef>
              <a:buNone/>
            </a:pPr>
            <a:r>
              <a:rPr lang="en"/>
              <a:t>Extra Curricular (Psych Club/Law Club)</a:t>
            </a: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471900" y="738725"/>
            <a:ext cx="8222100" cy="767699"/>
          </a:xfrm>
          <a:prstGeom prst="rect">
            <a:avLst/>
          </a:prstGeom>
        </p:spPr>
        <p:txBody>
          <a:bodyPr lIns="91425" tIns="91425" rIns="91425" bIns="91425" anchor="b" anchorCtr="0">
            <a:noAutofit/>
          </a:bodyPr>
          <a:lstStyle/>
          <a:p>
            <a:pPr>
              <a:spcBef>
                <a:spcPts val="0"/>
              </a:spcBef>
              <a:buNone/>
            </a:pPr>
            <a:r>
              <a:rPr lang="en"/>
              <a:t>Topics of the Presentation</a:t>
            </a:r>
          </a:p>
        </p:txBody>
      </p:sp>
      <p:sp>
        <p:nvSpPr>
          <p:cNvPr id="86" name="Shape 86"/>
          <p:cNvSpPr txBox="1">
            <a:spLocks noGrp="1"/>
          </p:cNvSpPr>
          <p:nvPr>
            <p:ph type="body" idx="1"/>
          </p:nvPr>
        </p:nvSpPr>
        <p:spPr>
          <a:xfrm>
            <a:off x="471900" y="1919075"/>
            <a:ext cx="8222100" cy="2710200"/>
          </a:xfrm>
          <a:prstGeom prst="rect">
            <a:avLst/>
          </a:prstGeom>
          <a:solidFill>
            <a:schemeClr val="lt1"/>
          </a:solidFill>
          <a:ln w="9525" cap="flat" cmpd="sng">
            <a:solidFill>
              <a:srgbClr val="434343"/>
            </a:solidFill>
            <a:prstDash val="solid"/>
            <a:round/>
            <a:headEnd type="none" w="med" len="med"/>
            <a:tailEnd type="none" w="med" len="med"/>
          </a:ln>
        </p:spPr>
        <p:txBody>
          <a:bodyPr lIns="91425" tIns="91425" rIns="91425" bIns="91425" anchor="t" anchorCtr="0">
            <a:noAutofit/>
          </a:bodyPr>
          <a:lstStyle/>
          <a:p>
            <a:pPr rtl="0">
              <a:spcBef>
                <a:spcPts val="0"/>
              </a:spcBef>
              <a:buNone/>
            </a:pPr>
            <a:r>
              <a:rPr lang="en">
                <a:solidFill>
                  <a:srgbClr val="000000"/>
                </a:solidFill>
              </a:rPr>
              <a:t>Insanity Defense: Disorders/Treatment</a:t>
            </a:r>
          </a:p>
          <a:p>
            <a:pPr lvl="0" rtl="0">
              <a:spcBef>
                <a:spcPts val="0"/>
              </a:spcBef>
              <a:buClr>
                <a:schemeClr val="dk1"/>
              </a:buClr>
              <a:buSzPct val="61111"/>
              <a:buFont typeface="Arial"/>
              <a:buNone/>
            </a:pPr>
            <a:r>
              <a:rPr lang="en">
                <a:solidFill>
                  <a:srgbClr val="000000"/>
                </a:solidFill>
              </a:rPr>
              <a:t>Eyewitness Testimony:  Memory</a:t>
            </a:r>
          </a:p>
          <a:p>
            <a:pPr lvl="0" rtl="0">
              <a:spcBef>
                <a:spcPts val="0"/>
              </a:spcBef>
              <a:buNone/>
            </a:pPr>
            <a:r>
              <a:rPr lang="en">
                <a:solidFill>
                  <a:srgbClr val="000000"/>
                </a:solidFill>
              </a:rPr>
              <a:t>Cruel and Unusual Punishment: Testing and Individual Differences</a:t>
            </a:r>
          </a:p>
          <a:p>
            <a:pPr lvl="0" rtl="0">
              <a:spcBef>
                <a:spcPts val="0"/>
              </a:spcBef>
              <a:buNone/>
            </a:pPr>
            <a:r>
              <a:rPr lang="en">
                <a:solidFill>
                  <a:srgbClr val="000000"/>
                </a:solidFill>
              </a:rPr>
              <a:t>Coercion:  Social Psychology</a:t>
            </a:r>
          </a:p>
          <a:p>
            <a:pPr rtl="0">
              <a:spcBef>
                <a:spcPts val="0"/>
              </a:spcBef>
              <a:buNone/>
            </a:pPr>
            <a:r>
              <a:rPr lang="en">
                <a:solidFill>
                  <a:srgbClr val="000000"/>
                </a:solidFill>
              </a:rPr>
              <a:t>Confidentiality: Research/Ethics</a:t>
            </a:r>
          </a:p>
          <a:p>
            <a:pPr>
              <a:spcBef>
                <a:spcPts val="0"/>
              </a:spcBef>
              <a:buNone/>
            </a:pPr>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10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1000"/>
                                        <p:tgtEl>
                                          <p:spTgt spid="8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fade">
                                      <p:cBhvr>
                                        <p:cTn id="17" dur="1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471900" y="738725"/>
            <a:ext cx="8222100" cy="767699"/>
          </a:xfrm>
          <a:prstGeom prst="rect">
            <a:avLst/>
          </a:prstGeom>
        </p:spPr>
        <p:txBody>
          <a:bodyPr lIns="91425" tIns="91425" rIns="91425" bIns="91425" anchor="b" anchorCtr="0">
            <a:noAutofit/>
          </a:bodyPr>
          <a:lstStyle/>
          <a:p>
            <a:pPr>
              <a:spcBef>
                <a:spcPts val="0"/>
              </a:spcBef>
              <a:buNone/>
            </a:pPr>
            <a:r>
              <a:rPr lang="en"/>
              <a:t>Insanity Defense</a:t>
            </a:r>
          </a:p>
        </p:txBody>
      </p:sp>
      <p:sp>
        <p:nvSpPr>
          <p:cNvPr id="92" name="Shape 92"/>
          <p:cNvSpPr txBox="1">
            <a:spLocks noGrp="1"/>
          </p:cNvSpPr>
          <p:nvPr>
            <p:ph type="body" idx="1"/>
          </p:nvPr>
        </p:nvSpPr>
        <p:spPr>
          <a:xfrm>
            <a:off x="471900" y="1919075"/>
            <a:ext cx="8471099" cy="3017099"/>
          </a:xfrm>
          <a:prstGeom prst="rect">
            <a:avLst/>
          </a:prstGeom>
        </p:spPr>
        <p:txBody>
          <a:bodyPr lIns="91425" tIns="91425" rIns="91425" bIns="91425" anchor="t" anchorCtr="0">
            <a:noAutofit/>
          </a:bodyPr>
          <a:lstStyle/>
          <a:p>
            <a:pPr rtl="0">
              <a:spcBef>
                <a:spcPts val="0"/>
              </a:spcBef>
              <a:buNone/>
            </a:pPr>
            <a:r>
              <a:rPr lang="en"/>
              <a:t>Definition of Insanity: IL Code: </a:t>
            </a:r>
          </a:p>
          <a:p>
            <a:pPr rtl="0">
              <a:spcBef>
                <a:spcPts val="0"/>
              </a:spcBef>
              <a:buNone/>
            </a:pPr>
            <a:r>
              <a:rPr lang="en" sz="1800">
                <a:solidFill>
                  <a:schemeClr val="dk1"/>
                </a:solidFill>
              </a:rPr>
              <a:t>A person is not criminally responsible for conduct if at the time of such conduct, as a result of mental disease or mental defect, he lacks substantial capacity to appreciate the criminality of his conduct.</a:t>
            </a:r>
          </a:p>
          <a:p>
            <a:pPr rtl="0">
              <a:spcBef>
                <a:spcPts val="0"/>
              </a:spcBef>
              <a:buNone/>
            </a:pPr>
            <a:r>
              <a:rPr lang="en"/>
              <a:t>What does this look like in a criminal trial. </a:t>
            </a:r>
          </a:p>
          <a:p>
            <a:pPr marL="457200" lvl="0" indent="-228600" rtl="0">
              <a:spcBef>
                <a:spcPts val="0"/>
              </a:spcBef>
              <a:buChar char="-"/>
            </a:pPr>
            <a:r>
              <a:rPr lang="en"/>
              <a:t>Burden of proof on the defendant  </a:t>
            </a:r>
            <a:r>
              <a:rPr lang="en" sz="2100"/>
              <a:t>(Insanity Defense Reform Act of 1984)</a:t>
            </a:r>
          </a:p>
          <a:p>
            <a:pPr rtl="0">
              <a:spcBef>
                <a:spcPts val="0"/>
              </a:spcBef>
              <a:buNone/>
            </a:pPr>
            <a:endParaRPr/>
          </a:p>
          <a:p>
            <a:pPr>
              <a:spcBef>
                <a:spcPts val="0"/>
              </a:spcBef>
              <a:buNone/>
            </a:pPr>
            <a:endParaRP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471900" y="738725"/>
            <a:ext cx="8222100" cy="767699"/>
          </a:xfrm>
          <a:prstGeom prst="rect">
            <a:avLst/>
          </a:prstGeom>
        </p:spPr>
        <p:txBody>
          <a:bodyPr lIns="91425" tIns="91425" rIns="91425" bIns="91425" anchor="b" anchorCtr="0">
            <a:noAutofit/>
          </a:bodyPr>
          <a:lstStyle/>
          <a:p>
            <a:pPr>
              <a:spcBef>
                <a:spcPts val="0"/>
              </a:spcBef>
              <a:buNone/>
            </a:pPr>
            <a:r>
              <a:rPr lang="en"/>
              <a:t>Criminal Responsibility</a:t>
            </a:r>
          </a:p>
        </p:txBody>
      </p:sp>
      <p:sp>
        <p:nvSpPr>
          <p:cNvPr id="98" name="Shape 98"/>
          <p:cNvSpPr txBox="1">
            <a:spLocks noGrp="1"/>
          </p:cNvSpPr>
          <p:nvPr>
            <p:ph type="body" idx="1"/>
          </p:nvPr>
        </p:nvSpPr>
        <p:spPr>
          <a:xfrm>
            <a:off x="200975" y="1808700"/>
            <a:ext cx="8485799" cy="3083399"/>
          </a:xfrm>
          <a:prstGeom prst="rect">
            <a:avLst/>
          </a:prstGeom>
        </p:spPr>
        <p:txBody>
          <a:bodyPr lIns="91425" tIns="91425" rIns="91425" bIns="91425" anchor="t" anchorCtr="0">
            <a:noAutofit/>
          </a:bodyPr>
          <a:lstStyle/>
          <a:p>
            <a:pPr rtl="0">
              <a:spcBef>
                <a:spcPts val="0"/>
              </a:spcBef>
              <a:buNone/>
            </a:pPr>
            <a:r>
              <a:rPr lang="en" b="1"/>
              <a:t>The Irresistible Impulse Rule: </a:t>
            </a:r>
            <a:r>
              <a:rPr lang="en"/>
              <a:t> People are not responsible for their actions if they were unable to control them at the time of the crime.  </a:t>
            </a:r>
          </a:p>
          <a:p>
            <a:pPr rtl="0">
              <a:spcBef>
                <a:spcPts val="0"/>
              </a:spcBef>
              <a:buNone/>
            </a:pPr>
            <a:r>
              <a:rPr lang="en" b="1"/>
              <a:t>M’Naghten Rule: </a:t>
            </a:r>
            <a:r>
              <a:rPr lang="en"/>
              <a:t> People are not responsible for their actions if they were unable to recognize the difference between right and wrong.</a:t>
            </a:r>
          </a:p>
          <a:p>
            <a:pPr lvl="0" rtl="0">
              <a:spcBef>
                <a:spcPts val="0"/>
              </a:spcBef>
              <a:buClr>
                <a:schemeClr val="dk1"/>
              </a:buClr>
              <a:buSzPct val="61111"/>
              <a:buFont typeface="Arial"/>
              <a:buNone/>
            </a:pPr>
            <a:r>
              <a:rPr lang="en" b="1">
                <a:solidFill>
                  <a:srgbClr val="666666"/>
                </a:solidFill>
              </a:rPr>
              <a:t>The Model Penal Test :  </a:t>
            </a:r>
            <a:r>
              <a:rPr lang="en">
                <a:solidFill>
                  <a:srgbClr val="666666"/>
                </a:solidFill>
              </a:rPr>
              <a:t>People are not responsible for their crime if they were unable to appreciate the criminality of their actions at the time of the crime due to mental disease or defect.</a:t>
            </a:r>
          </a:p>
          <a:p>
            <a:pPr rtl="0">
              <a:spcBef>
                <a:spcPts val="0"/>
              </a:spcBef>
              <a:buNone/>
            </a:pPr>
            <a:endParaRPr/>
          </a:p>
          <a:p>
            <a:pPr>
              <a:spcBef>
                <a:spcPts val="0"/>
              </a:spcBef>
              <a:buNone/>
            </a:pPr>
            <a:endParaRPr/>
          </a:p>
        </p:txBody>
      </p:sp>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471900" y="738725"/>
            <a:ext cx="8222100" cy="767699"/>
          </a:xfrm>
          <a:prstGeom prst="rect">
            <a:avLst/>
          </a:prstGeom>
        </p:spPr>
        <p:txBody>
          <a:bodyPr lIns="91425" tIns="91425" rIns="91425" bIns="91425" anchor="b" anchorCtr="0">
            <a:noAutofit/>
          </a:bodyPr>
          <a:lstStyle/>
          <a:p>
            <a:pPr>
              <a:spcBef>
                <a:spcPts val="0"/>
              </a:spcBef>
              <a:buNone/>
            </a:pPr>
            <a:r>
              <a:rPr lang="en"/>
              <a:t>Insanity Defense</a:t>
            </a:r>
          </a:p>
        </p:txBody>
      </p:sp>
      <p:sp>
        <p:nvSpPr>
          <p:cNvPr id="104" name="Shape 104"/>
          <p:cNvSpPr txBox="1">
            <a:spLocks noGrp="1"/>
          </p:cNvSpPr>
          <p:nvPr>
            <p:ph type="body" idx="1"/>
          </p:nvPr>
        </p:nvSpPr>
        <p:spPr>
          <a:xfrm>
            <a:off x="125600" y="1919075"/>
            <a:ext cx="9018299" cy="3092700"/>
          </a:xfrm>
          <a:prstGeom prst="rect">
            <a:avLst/>
          </a:prstGeom>
        </p:spPr>
        <p:txBody>
          <a:bodyPr lIns="91425" tIns="91425" rIns="91425" bIns="91425" anchor="t" anchorCtr="0">
            <a:noAutofit/>
          </a:bodyPr>
          <a:lstStyle/>
          <a:p>
            <a:pPr lvl="0" rtl="0">
              <a:spcBef>
                <a:spcPts val="0"/>
              </a:spcBef>
              <a:buClr>
                <a:schemeClr val="dk1"/>
              </a:buClr>
              <a:buSzPct val="45833"/>
              <a:buFont typeface="Arial"/>
              <a:buNone/>
            </a:pPr>
            <a:r>
              <a:rPr lang="en" sz="2400" b="1" i="1">
                <a:solidFill>
                  <a:srgbClr val="999999"/>
                </a:solidFill>
              </a:rPr>
              <a:t>Minds on Trial:  Great Cases in Law and Psychology</a:t>
            </a:r>
          </a:p>
          <a:p>
            <a:pPr lvl="0" rtl="0">
              <a:spcBef>
                <a:spcPts val="0"/>
              </a:spcBef>
              <a:buClr>
                <a:schemeClr val="dk1"/>
              </a:buClr>
              <a:buSzPct val="45833"/>
              <a:buFont typeface="Arial"/>
              <a:buNone/>
            </a:pPr>
            <a:r>
              <a:rPr lang="en" sz="2400" b="1">
                <a:solidFill>
                  <a:srgbClr val="999999"/>
                </a:solidFill>
              </a:rPr>
              <a:t>You are on the Jury</a:t>
            </a:r>
          </a:p>
          <a:p>
            <a:pPr lvl="0">
              <a:spcBef>
                <a:spcPts val="0"/>
              </a:spcBef>
              <a:buNone/>
            </a:pPr>
            <a:r>
              <a:rPr lang="en" sz="2400" b="1">
                <a:solidFill>
                  <a:srgbClr val="999999"/>
                </a:solidFill>
              </a:rPr>
              <a:t>Directions:</a:t>
            </a:r>
            <a:r>
              <a:rPr lang="en" sz="2400">
                <a:solidFill>
                  <a:srgbClr val="999999"/>
                </a:solidFill>
              </a:rPr>
              <a:t> With a small group, discuss each question that you may be presented with as a juror to determine the outcome of the case.  What other information would you need to make your decision? </a:t>
            </a:r>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471900" y="738725"/>
            <a:ext cx="8222100" cy="767699"/>
          </a:xfrm>
          <a:prstGeom prst="rect">
            <a:avLst/>
          </a:prstGeom>
        </p:spPr>
        <p:txBody>
          <a:bodyPr lIns="91425" tIns="91425" rIns="91425" bIns="91425" anchor="b" anchorCtr="0">
            <a:noAutofit/>
          </a:bodyPr>
          <a:lstStyle/>
          <a:p>
            <a:pPr>
              <a:spcBef>
                <a:spcPts val="0"/>
              </a:spcBef>
              <a:buNone/>
            </a:pPr>
            <a:r>
              <a:rPr lang="en"/>
              <a:t>Hinckley </a:t>
            </a:r>
          </a:p>
        </p:txBody>
      </p:sp>
      <p:sp>
        <p:nvSpPr>
          <p:cNvPr id="110" name="Shape 110"/>
          <p:cNvSpPr txBox="1">
            <a:spLocks noGrp="1"/>
          </p:cNvSpPr>
          <p:nvPr>
            <p:ph type="body" idx="1"/>
          </p:nvPr>
        </p:nvSpPr>
        <p:spPr>
          <a:xfrm>
            <a:off x="471900" y="1919075"/>
            <a:ext cx="8222100" cy="2710200"/>
          </a:xfrm>
          <a:prstGeom prst="rect">
            <a:avLst/>
          </a:prstGeom>
        </p:spPr>
        <p:txBody>
          <a:bodyPr lIns="91425" tIns="91425" rIns="91425" bIns="91425" anchor="t" anchorCtr="0">
            <a:noAutofit/>
          </a:bodyPr>
          <a:lstStyle/>
          <a:p>
            <a:pPr>
              <a:spcBef>
                <a:spcPts val="0"/>
              </a:spcBef>
              <a:buNone/>
            </a:pPr>
            <a:endParaRPr dirty="0"/>
          </a:p>
        </p:txBody>
      </p:sp>
      <p:pic>
        <p:nvPicPr>
          <p:cNvPr id="2" name="RONALD REAGAN ASSASSINATION ATTEMPT (MARCH 30, 1981)(UNNARRATE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1" y="226484"/>
            <a:ext cx="5746044" cy="4309533"/>
          </a:xfrm>
          <a:prstGeom prst="rect">
            <a:avLst/>
          </a:prstGeom>
        </p:spPr>
      </p:pic>
    </p:spTree>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114000" y="-401925"/>
            <a:ext cx="8579999" cy="1175700"/>
          </a:xfrm>
          <a:prstGeom prst="rect">
            <a:avLst/>
          </a:prstGeom>
        </p:spPr>
        <p:txBody>
          <a:bodyPr lIns="91425" tIns="91425" rIns="91425" bIns="91425" anchor="b" anchorCtr="0">
            <a:noAutofit/>
          </a:bodyPr>
          <a:lstStyle/>
          <a:p>
            <a:pPr>
              <a:spcBef>
                <a:spcPts val="0"/>
              </a:spcBef>
              <a:buNone/>
            </a:pPr>
            <a:r>
              <a:rPr lang="en" b="0"/>
              <a:t>Case Study:  John Hinckley</a:t>
            </a:r>
          </a:p>
        </p:txBody>
      </p:sp>
      <p:sp>
        <p:nvSpPr>
          <p:cNvPr id="116" name="Shape 116"/>
          <p:cNvSpPr txBox="1">
            <a:spLocks noGrp="1"/>
          </p:cNvSpPr>
          <p:nvPr>
            <p:ph type="body" idx="1"/>
          </p:nvPr>
        </p:nvSpPr>
        <p:spPr>
          <a:xfrm>
            <a:off x="106875" y="1063375"/>
            <a:ext cx="8579999" cy="4218899"/>
          </a:xfrm>
          <a:prstGeom prst="rect">
            <a:avLst/>
          </a:prstGeom>
        </p:spPr>
        <p:txBody>
          <a:bodyPr lIns="91425" tIns="91425" rIns="91425" bIns="91425" anchor="t" anchorCtr="0">
            <a:noAutofit/>
          </a:bodyPr>
          <a:lstStyle/>
          <a:p>
            <a:pPr lvl="0" rtl="0">
              <a:spcBef>
                <a:spcPts val="0"/>
              </a:spcBef>
              <a:buClr>
                <a:schemeClr val="dk1"/>
              </a:buClr>
              <a:buSzPct val="61111"/>
              <a:buFont typeface="Arial"/>
              <a:buNone/>
            </a:pPr>
            <a:r>
              <a:rPr lang="en" sz="1800">
                <a:solidFill>
                  <a:srgbClr val="000000"/>
                </a:solidFill>
              </a:rPr>
              <a:t>John Hinckley is well known for shooting President Ronald Reagan, but the details of his life are less well known.  As a teenager, he was a loner who did not have friends and isolated himself playing guitar who hoped to be a songwriter.  He became obsessed with guns and the violent film </a:t>
            </a:r>
            <a:r>
              <a:rPr lang="en" sz="1800" i="1">
                <a:solidFill>
                  <a:srgbClr val="000000"/>
                </a:solidFill>
              </a:rPr>
              <a:t>Taxi Driver</a:t>
            </a:r>
            <a:r>
              <a:rPr lang="en" sz="1800">
                <a:solidFill>
                  <a:srgbClr val="000000"/>
                </a:solidFill>
              </a:rPr>
              <a:t> as well as the film’s star Jodi Foster.  He wrote Foster letters and poems and spoke to her by phone on a number of occasions.  John’s psychiatrist encouraged his parents to stop paying John’s bills and allowing him to be jobless; they followed this request.  Shortly thereafter, he shot President Reagan and wounded three others in an attempt to impress Foster.  Experts disagreed on the disorder from which Hinckley suffered and diagnoses ranging from schizophrenia to narcissism were posed.  In order to be found innocent by reason of insanity, Hinckley had to lack the capacity to understand that what he did was wrong.  Indicate what information you would need as a juror to determine if Hinckley was innocent by reason of insanity?</a:t>
            </a:r>
          </a:p>
          <a:p>
            <a:pPr>
              <a:spcBef>
                <a:spcPts val="0"/>
              </a:spcBef>
              <a:buNone/>
            </a:pPr>
            <a:endParaRPr sz="1800"/>
          </a:p>
        </p:txBody>
      </p:sp>
      <p:pic>
        <p:nvPicPr>
          <p:cNvPr id="117" name="Shape 117"/>
          <p:cNvPicPr preferRelativeResize="0"/>
          <p:nvPr/>
        </p:nvPicPr>
        <p:blipFill>
          <a:blip r:embed="rId3">
            <a:alphaModFix/>
          </a:blip>
          <a:stretch>
            <a:fillRect/>
          </a:stretch>
        </p:blipFill>
        <p:spPr>
          <a:xfrm>
            <a:off x="7968350" y="-25798"/>
            <a:ext cx="1175649" cy="117564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TotalTime>
  <Words>1072</Words>
  <Application>Microsoft Macintosh PowerPoint</Application>
  <PresentationFormat>On-screen Show (16:9)</PresentationFormat>
  <Paragraphs>119</Paragraphs>
  <Slides>24</Slides>
  <Notes>24</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Roboto</vt:lpstr>
      <vt:lpstr>material</vt:lpstr>
      <vt:lpstr>The Intersection of Law and Psychology: Choose your Path</vt:lpstr>
      <vt:lpstr>Evolution of Collaboration</vt:lpstr>
      <vt:lpstr>Goals of the Presentation</vt:lpstr>
      <vt:lpstr>Topics of the Presentation</vt:lpstr>
      <vt:lpstr>Insanity Defense</vt:lpstr>
      <vt:lpstr>Criminal Responsibility</vt:lpstr>
      <vt:lpstr>Insanity Defense</vt:lpstr>
      <vt:lpstr>Hinckley </vt:lpstr>
      <vt:lpstr>Case Study:  John Hinckley</vt:lpstr>
      <vt:lpstr>Clark v. Arizona (2006)</vt:lpstr>
      <vt:lpstr>Word Demonstration</vt:lpstr>
      <vt:lpstr>The Crime </vt:lpstr>
      <vt:lpstr>PowerPoint Presentation</vt:lpstr>
      <vt:lpstr>PowerPoint Presentation</vt:lpstr>
      <vt:lpstr>“Excessive bail shall not be required, nor excessive fines imposed, nor cruel and unusual punishments inflicted” -8th Amendment to US Constitution </vt:lpstr>
      <vt:lpstr>   Death Penalty for the Intellectually Disabled</vt:lpstr>
      <vt:lpstr>IQ Scores</vt:lpstr>
      <vt:lpstr>Marvin Wilson</vt:lpstr>
      <vt:lpstr>Coercion</vt:lpstr>
      <vt:lpstr>Coercion</vt:lpstr>
      <vt:lpstr>Confidentiality</vt:lpstr>
      <vt:lpstr>Confidentiality: Prosenjit Poddar</vt:lpstr>
      <vt:lpstr>Duty to Warn v. Duty to Protect</vt:lpstr>
      <vt:lpstr>Closing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Intersection of Law and Psychology: Choose your Path</dc:title>
  <cp:lastModifiedBy>Microsoft Office User</cp:lastModifiedBy>
  <cp:revision>1</cp:revision>
  <dcterms:modified xsi:type="dcterms:W3CDTF">2015-11-14T19:08:32Z</dcterms:modified>
</cp:coreProperties>
</file>