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Lst>
  <p:sldIdLst>
    <p:sldId id="256" r:id="rId2"/>
    <p:sldId id="279" r:id="rId3"/>
    <p:sldId id="283" r:id="rId4"/>
    <p:sldId id="257" r:id="rId5"/>
    <p:sldId id="258" r:id="rId6"/>
    <p:sldId id="260" r:id="rId7"/>
    <p:sldId id="275" r:id="rId8"/>
    <p:sldId id="284" r:id="rId9"/>
    <p:sldId id="285" r:id="rId10"/>
    <p:sldId id="286" r:id="rId11"/>
    <p:sldId id="262" r:id="rId12"/>
    <p:sldId id="263" r:id="rId13"/>
    <p:sldId id="276" r:id="rId14"/>
    <p:sldId id="265" r:id="rId15"/>
    <p:sldId id="269" r:id="rId16"/>
    <p:sldId id="271" r:id="rId17"/>
    <p:sldId id="270" r:id="rId18"/>
    <p:sldId id="274" r:id="rId19"/>
    <p:sldId id="272" r:id="rId20"/>
    <p:sldId id="280" r:id="rId21"/>
    <p:sldId id="277" r:id="rId22"/>
    <p:sldId id="281" r:id="rId23"/>
    <p:sldId id="278" r:id="rId24"/>
    <p:sldId id="273"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8" autoAdjust="0"/>
    <p:restoredTop sz="94660"/>
  </p:normalViewPr>
  <p:slideViewPr>
    <p:cSldViewPr snapToGrid="0">
      <p:cViewPr varScale="1">
        <p:scale>
          <a:sx n="74" d="100"/>
          <a:sy n="74" d="100"/>
        </p:scale>
        <p:origin x="4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B9EBBA-996F-894A-B54A-D6246ED52CEA}" type="datetimeFigureOut">
              <a:rPr lang="en-US" smtClean="0"/>
              <a:pPr/>
              <a:t>11/16/2015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80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10276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4389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7725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7905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4504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5269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719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22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765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33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68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08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29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98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90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999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11/16/2015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747722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SALESFS-01\home$\Faculty\stischler\Downloads\Crest_Prenup.wmv" TargetMode="External"/><Relationship Id="rId2" Type="http://schemas.openxmlformats.org/officeDocument/2006/relationships/hyperlink" Target="file:///\\SALESFS-01\home$\Faculty\stischler\Downloads\Crest_Bulldozer.wmv" TargetMode="External"/><Relationship Id="rId1" Type="http://schemas.openxmlformats.org/officeDocument/2006/relationships/slideLayout" Target="../slideLayouts/slideLayout2.xml"/><Relationship Id="rId5" Type="http://schemas.openxmlformats.org/officeDocument/2006/relationships/hyperlink" Target="file:///\\SALESFS-01\home$\Faculty\stischler\Downloads\PSA_-_STOP_BULLYING.wmv" TargetMode="External"/><Relationship Id="rId4" Type="http://schemas.openxmlformats.org/officeDocument/2006/relationships/hyperlink" Target="file:///\\SALESFS-01\home$\Faculty\stischler\Downloads\Drug_Free_America_commercial_(1990).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8" Type="http://schemas.openxmlformats.org/officeDocument/2006/relationships/hyperlink" Target="file:///\\SALESFS-01\home$\Faculty\stischler\Downloads\The%20Kinks%20-%20Lola%20(Official%20Audio).mp4" TargetMode="External"/><Relationship Id="rId13" Type="http://schemas.openxmlformats.org/officeDocument/2006/relationships/hyperlink" Target="file:///\\SALESFS-01\home$\Faculty\stischler\Downloads\Schizophrenia%20Case%20Study%20-%20David%20Taggart.mp4" TargetMode="External"/><Relationship Id="rId3" Type="http://schemas.openxmlformats.org/officeDocument/2006/relationships/hyperlink" Target="Downloads/Whiskey%20Lullaby%20w_%20lyrics.mp3" TargetMode="External"/><Relationship Id="rId7" Type="http://schemas.openxmlformats.org/officeDocument/2006/relationships/hyperlink" Target="file:///\\SALESFS-01\home$\Faculty\stischler\Downloads\Rockwell%20-%20Somebody's%20Watching%20Me.mp4" TargetMode="External"/><Relationship Id="rId12" Type="http://schemas.openxmlformats.org/officeDocument/2006/relationships/hyperlink" Target="file:///\\SALESFS-01\home$\Faculty\stischler\Downloads\Schizophrenia_%20Gerald,%20Part%201.mp4" TargetMode="External"/><Relationship Id="rId17" Type="http://schemas.openxmlformats.org/officeDocument/2006/relationships/hyperlink" Target="Downloads/Schizophrenia%20Documentary%20(HBO)%20%20Steven%20%20Part%202%202.3gpp" TargetMode="External"/><Relationship Id="rId2" Type="http://schemas.openxmlformats.org/officeDocument/2006/relationships/hyperlink" Target="file:///\\SALESFS-01\home$\Faculty\stischler\Downloads\Counting%20Crows%20-%20Mr.%20Jones.mp4" TargetMode="External"/><Relationship Id="rId16" Type="http://schemas.openxmlformats.org/officeDocument/2006/relationships/hyperlink" Target="Downloads/Catatonia.mp4" TargetMode="External"/><Relationship Id="rId1" Type="http://schemas.openxmlformats.org/officeDocument/2006/relationships/slideLayout" Target="../slideLayouts/slideLayout2.xml"/><Relationship Id="rId6" Type="http://schemas.openxmlformats.org/officeDocument/2006/relationships/hyperlink" Target="file:///\\SALESFS-01\Home$\Faculty\stischler\Downloads\Led%20Zeppelin%20-%20I%20Can't%20Quit%20You%20Baby%20(Lyrics).mp4" TargetMode="External"/><Relationship Id="rId11" Type="http://schemas.openxmlformats.org/officeDocument/2006/relationships/hyperlink" Target="Downloads/Counting%20Crows%20-%20Perfect%20Blue%20Buildings.mp4" TargetMode="External"/><Relationship Id="rId5" Type="http://schemas.openxmlformats.org/officeDocument/2006/relationships/hyperlink" Target="Downloads/Goodnight%20Saigon%20-%20Billy%20Joel%20student%20made%20video.mp3" TargetMode="External"/><Relationship Id="rId15" Type="http://schemas.openxmlformats.org/officeDocument/2006/relationships/hyperlink" Target="Downloads/A%20Beautiful%20Mind%20(6%2011)%20Movie%20CLIP%20-%20Parcher%20Recruits%20Nash%20(2001)%20HD.3gpp" TargetMode="External"/><Relationship Id="rId10" Type="http://schemas.openxmlformats.org/officeDocument/2006/relationships/hyperlink" Target="Downloads/Led%20Zeppelin%20-%20Babe%20I'm%20Gonna%20Leave%20You.mp4" TargetMode="External"/><Relationship Id="rId4" Type="http://schemas.openxmlformats.org/officeDocument/2006/relationships/hyperlink" Target="file:///\\SALESFS-01\home$\Faculty\stischler\Downloads\Goodnight%20Saigon%20-%20Billy%20Joel%20student%20made%20video.mp3" TargetMode="External"/><Relationship Id="rId9" Type="http://schemas.openxmlformats.org/officeDocument/2006/relationships/hyperlink" Target="file:///\\SALESFS-01\home$\Faculty\stischler\Downloads\Green%20Day%20basket%20case%20lyrics.mp4" TargetMode="External"/><Relationship Id="rId14" Type="http://schemas.openxmlformats.org/officeDocument/2006/relationships/hyperlink" Target="Downloads/The%20Soloist%20(2_9)%20Movie%20CLIP%20-%20It___'s%20a%20Dream%20Out%20Here%20(2009)%20HD.mp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Downloads/30%20for%2030%20Psycholgy%20j.mp4" TargetMode="External"/><Relationship Id="rId2" Type="http://schemas.openxmlformats.org/officeDocument/2006/relationships/hyperlink" Target="file:///\\SALESFS-01\home$\faculty\stischler\Downloads\30%20for%2030%20finished%20standard.wm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csspc.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NCSS NEW ORLEANS 2015</a:t>
            </a:r>
            <a:endParaRPr lang="en-US" dirty="0"/>
          </a:p>
        </p:txBody>
      </p:sp>
      <p:sp>
        <p:nvSpPr>
          <p:cNvPr id="3" name="Subtitle 2"/>
          <p:cNvSpPr>
            <a:spLocks noGrp="1"/>
          </p:cNvSpPr>
          <p:nvPr>
            <p:ph type="subTitle" idx="1"/>
          </p:nvPr>
        </p:nvSpPr>
        <p:spPr/>
        <p:txBody>
          <a:bodyPr/>
          <a:lstStyle/>
          <a:p>
            <a:r>
              <a:rPr lang="en-US" dirty="0" smtClean="0"/>
              <a:t>Sean Tischler</a:t>
            </a:r>
          </a:p>
          <a:p>
            <a:r>
              <a:rPr lang="en-US" dirty="0" smtClean="0"/>
              <a:t>stischler@salesianum.org</a:t>
            </a:r>
            <a:endParaRPr lang="en-US" dirty="0"/>
          </a:p>
        </p:txBody>
      </p:sp>
    </p:spTree>
    <p:extLst>
      <p:ext uri="{BB962C8B-B14F-4D97-AF65-F5344CB8AC3E}">
        <p14:creationId xmlns:p14="http://schemas.microsoft.com/office/powerpoint/2010/main" val="167188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Brett-Approx. .35</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cxnSp>
        <p:nvCxnSpPr>
          <p:cNvPr id="4" name="Straight Connector 3"/>
          <p:cNvCxnSpPr/>
          <p:nvPr/>
        </p:nvCxnSpPr>
        <p:spPr>
          <a:xfrm>
            <a:off x="1012874" y="5753686"/>
            <a:ext cx="10185009" cy="1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5950634" y="2419643"/>
            <a:ext cx="14068" cy="3348111"/>
          </a:xfrm>
          <a:prstGeom prst="line">
            <a:avLst/>
          </a:prstGeom>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111348" y="2827507"/>
            <a:ext cx="10188194" cy="2805217"/>
          </a:xfrm>
          <a:custGeom>
            <a:avLst/>
            <a:gdLst>
              <a:gd name="connsiteX0" fmla="*/ 0 w 10188194"/>
              <a:gd name="connsiteY0" fmla="*/ 2616690 h 2805217"/>
              <a:gd name="connsiteX1" fmla="*/ 2813538 w 10188194"/>
              <a:gd name="connsiteY1" fmla="*/ 2532284 h 2805217"/>
              <a:gd name="connsiteX2" fmla="*/ 4881489 w 10188194"/>
              <a:gd name="connsiteY2" fmla="*/ 99 h 2805217"/>
              <a:gd name="connsiteX3" fmla="*/ 7019778 w 10188194"/>
              <a:gd name="connsiteY3" fmla="*/ 2433810 h 2805217"/>
              <a:gd name="connsiteX4" fmla="*/ 9973994 w 10188194"/>
              <a:gd name="connsiteY4" fmla="*/ 2546351 h 2805217"/>
              <a:gd name="connsiteX5" fmla="*/ 9959926 w 10188194"/>
              <a:gd name="connsiteY5" fmla="*/ 2546351 h 2805217"/>
              <a:gd name="connsiteX6" fmla="*/ 9988061 w 10188194"/>
              <a:gd name="connsiteY6" fmla="*/ 2546351 h 2805217"/>
              <a:gd name="connsiteX7" fmla="*/ 9959926 w 10188194"/>
              <a:gd name="connsiteY7" fmla="*/ 2574487 h 280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194" h="2805217">
                <a:moveTo>
                  <a:pt x="0" y="2616690"/>
                </a:moveTo>
                <a:cubicBezTo>
                  <a:pt x="999978" y="2792536"/>
                  <a:pt x="1999957" y="2968383"/>
                  <a:pt x="2813538" y="2532284"/>
                </a:cubicBezTo>
                <a:cubicBezTo>
                  <a:pt x="3627120" y="2096185"/>
                  <a:pt x="4180449" y="16511"/>
                  <a:pt x="4881489" y="99"/>
                </a:cubicBezTo>
                <a:cubicBezTo>
                  <a:pt x="5582529" y="-16313"/>
                  <a:pt x="6171027" y="2009435"/>
                  <a:pt x="7019778" y="2433810"/>
                </a:cubicBezTo>
                <a:cubicBezTo>
                  <a:pt x="7868529" y="2858185"/>
                  <a:pt x="9483969" y="2527594"/>
                  <a:pt x="9973994" y="2546351"/>
                </a:cubicBezTo>
                <a:cubicBezTo>
                  <a:pt x="10464019" y="2565108"/>
                  <a:pt x="9959926" y="2546351"/>
                  <a:pt x="9959926" y="2546351"/>
                </a:cubicBezTo>
                <a:cubicBezTo>
                  <a:pt x="9962270" y="2546351"/>
                  <a:pt x="9988061" y="2541662"/>
                  <a:pt x="9988061" y="2546351"/>
                </a:cubicBezTo>
                <a:cubicBezTo>
                  <a:pt x="9988061" y="2551040"/>
                  <a:pt x="9973993" y="2562763"/>
                  <a:pt x="9959926" y="25744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31099" y="2419643"/>
            <a:ext cx="682580" cy="369332"/>
          </a:xfrm>
          <a:prstGeom prst="rect">
            <a:avLst/>
          </a:prstGeom>
          <a:noFill/>
        </p:spPr>
        <p:txBody>
          <a:bodyPr wrap="square" rtlCol="0">
            <a:spAutoFit/>
          </a:bodyPr>
          <a:lstStyle/>
          <a:p>
            <a:r>
              <a:rPr lang="en-US" dirty="0" smtClean="0"/>
              <a:t>.260</a:t>
            </a:r>
            <a:endParaRPr lang="en-US" dirty="0"/>
          </a:p>
        </p:txBody>
      </p:sp>
      <p:cxnSp>
        <p:nvCxnSpPr>
          <p:cNvPr id="9" name="Straight Connector 8"/>
          <p:cNvCxnSpPr/>
          <p:nvPr/>
        </p:nvCxnSpPr>
        <p:spPr>
          <a:xfrm>
            <a:off x="6864439" y="2788975"/>
            <a:ext cx="25758" cy="3148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49296" y="3065172"/>
            <a:ext cx="38636" cy="2969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234152" y="3464417"/>
            <a:ext cx="0" cy="257062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03831" y="2419643"/>
            <a:ext cx="631065" cy="369332"/>
          </a:xfrm>
          <a:prstGeom prst="rect">
            <a:avLst/>
          </a:prstGeom>
          <a:noFill/>
        </p:spPr>
        <p:txBody>
          <a:bodyPr wrap="square" rtlCol="0">
            <a:spAutoFit/>
          </a:bodyPr>
          <a:lstStyle/>
          <a:p>
            <a:r>
              <a:rPr lang="en-US" dirty="0" smtClean="0"/>
              <a:t>.295</a:t>
            </a:r>
            <a:endParaRPr lang="en-US" dirty="0"/>
          </a:p>
        </p:txBody>
      </p:sp>
      <p:sp>
        <p:nvSpPr>
          <p:cNvPr id="15" name="TextBox 14"/>
          <p:cNvSpPr txBox="1"/>
          <p:nvPr/>
        </p:nvSpPr>
        <p:spPr>
          <a:xfrm>
            <a:off x="7789934" y="2827507"/>
            <a:ext cx="761638" cy="369332"/>
          </a:xfrm>
          <a:prstGeom prst="rect">
            <a:avLst/>
          </a:prstGeom>
          <a:noFill/>
        </p:spPr>
        <p:txBody>
          <a:bodyPr wrap="square" rtlCol="0">
            <a:spAutoFit/>
          </a:bodyPr>
          <a:lstStyle/>
          <a:p>
            <a:r>
              <a:rPr lang="en-US" dirty="0" smtClean="0"/>
              <a:t>.330</a:t>
            </a:r>
            <a:endParaRPr lang="en-US" dirty="0"/>
          </a:p>
        </p:txBody>
      </p:sp>
      <p:sp>
        <p:nvSpPr>
          <p:cNvPr id="16" name="TextBox 15"/>
          <p:cNvSpPr txBox="1"/>
          <p:nvPr/>
        </p:nvSpPr>
        <p:spPr>
          <a:xfrm>
            <a:off x="9015211" y="3196839"/>
            <a:ext cx="695460" cy="369332"/>
          </a:xfrm>
          <a:prstGeom prst="rect">
            <a:avLst/>
          </a:prstGeom>
          <a:noFill/>
        </p:spPr>
        <p:txBody>
          <a:bodyPr wrap="square" rtlCol="0">
            <a:spAutoFit/>
          </a:bodyPr>
          <a:lstStyle/>
          <a:p>
            <a:r>
              <a:rPr lang="en-US" dirty="0" smtClean="0"/>
              <a:t>365</a:t>
            </a:r>
            <a:endParaRPr lang="en-US" dirty="0"/>
          </a:p>
        </p:txBody>
      </p:sp>
    </p:spTree>
    <p:extLst>
      <p:ext uri="{BB962C8B-B14F-4D97-AF65-F5344CB8AC3E}">
        <p14:creationId xmlns:p14="http://schemas.microsoft.com/office/powerpoint/2010/main" val="3727094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2" y="0"/>
            <a:ext cx="10571998" cy="970450"/>
          </a:xfrm>
        </p:spPr>
        <p:txBody>
          <a:bodyPr/>
          <a:lstStyle/>
          <a:p>
            <a:r>
              <a:rPr lang="en-US" dirty="0" smtClean="0"/>
              <a:t>Unit 2: Social Psychology</a:t>
            </a:r>
            <a:endParaRPr lang="en-US" dirty="0"/>
          </a:p>
        </p:txBody>
      </p:sp>
      <p:sp>
        <p:nvSpPr>
          <p:cNvPr id="3" name="Content Placeholder 2"/>
          <p:cNvSpPr>
            <a:spLocks noGrp="1"/>
          </p:cNvSpPr>
          <p:nvPr>
            <p:ph idx="1"/>
          </p:nvPr>
        </p:nvSpPr>
        <p:spPr>
          <a:xfrm>
            <a:off x="631065" y="2222287"/>
            <a:ext cx="10742221" cy="4075482"/>
          </a:xfrm>
        </p:spPr>
        <p:txBody>
          <a:bodyPr>
            <a:normAutofit fontScale="25000" lnSpcReduction="20000"/>
          </a:bodyPr>
          <a:lstStyle/>
          <a:p>
            <a:r>
              <a:rPr lang="en-US" sz="5600" dirty="0"/>
              <a:t>CLASS </a:t>
            </a:r>
            <a:r>
              <a:rPr lang="en-US" sz="5600" dirty="0" smtClean="0"/>
              <a:t>ACTIVITIES</a:t>
            </a:r>
          </a:p>
          <a:p>
            <a:pPr lvl="1"/>
            <a:r>
              <a:rPr lang="en-US" sz="5600" dirty="0" smtClean="0"/>
              <a:t>Index Card Conformity (can do this two different ways-I think the one works better than the other)</a:t>
            </a:r>
          </a:p>
          <a:p>
            <a:pPr lvl="1"/>
            <a:r>
              <a:rPr lang="en-US" sz="5600" dirty="0" smtClean="0"/>
              <a:t>Attitude Formation and Commercials</a:t>
            </a:r>
          </a:p>
          <a:p>
            <a:pPr lvl="2"/>
            <a:r>
              <a:rPr lang="en-US" sz="5600" dirty="0" smtClean="0">
                <a:hlinkClick r:id="rId2" action="ppaction://hlinkfile"/>
              </a:rPr>
              <a:t>Smile</a:t>
            </a:r>
            <a:r>
              <a:rPr lang="en-US" sz="5600" dirty="0" smtClean="0"/>
              <a:t>		</a:t>
            </a:r>
          </a:p>
          <a:p>
            <a:pPr lvl="2"/>
            <a:r>
              <a:rPr lang="en-US" sz="5600" dirty="0" smtClean="0">
                <a:hlinkClick r:id="rId3" action="ppaction://hlinkfile"/>
              </a:rPr>
              <a:t>Smile 2</a:t>
            </a:r>
            <a:endParaRPr lang="en-US" sz="5600" dirty="0" smtClean="0"/>
          </a:p>
          <a:p>
            <a:pPr lvl="2"/>
            <a:r>
              <a:rPr lang="en-US" sz="5600" dirty="0" smtClean="0">
                <a:hlinkClick r:id="rId4" action="ppaction://hlinkfile"/>
              </a:rPr>
              <a:t>PSA</a:t>
            </a:r>
            <a:endParaRPr lang="en-US" sz="5600" dirty="0" smtClean="0"/>
          </a:p>
          <a:p>
            <a:pPr lvl="2"/>
            <a:r>
              <a:rPr lang="en-US" sz="5600" dirty="0" smtClean="0">
                <a:hlinkClick r:id="rId5" action="ppaction://hlinkfile"/>
              </a:rPr>
              <a:t>Inhalants</a:t>
            </a:r>
            <a:endParaRPr lang="en-US" sz="5600" dirty="0" smtClean="0"/>
          </a:p>
          <a:p>
            <a:pPr lvl="1"/>
            <a:r>
              <a:rPr lang="en-US" sz="5600" dirty="0" smtClean="0"/>
              <a:t>Social Categorization</a:t>
            </a:r>
          </a:p>
          <a:p>
            <a:pPr lvl="1"/>
            <a:r>
              <a:rPr lang="en-US" sz="5600" dirty="0" smtClean="0"/>
              <a:t>Micro-</a:t>
            </a:r>
            <a:r>
              <a:rPr lang="en-US" sz="5600" dirty="0" err="1"/>
              <a:t>A</a:t>
            </a:r>
            <a:r>
              <a:rPr lang="en-US" sz="5600" dirty="0" err="1" smtClean="0"/>
              <a:t>gression</a:t>
            </a:r>
            <a:r>
              <a:rPr lang="en-US" sz="5600" dirty="0" smtClean="0"/>
              <a:t> Exercise</a:t>
            </a:r>
            <a:endParaRPr lang="en-US" sz="5600" dirty="0"/>
          </a:p>
          <a:p>
            <a:r>
              <a:rPr lang="en-US" sz="5600" dirty="0"/>
              <a:t>ADDITIONAL/OUTSIDE </a:t>
            </a:r>
            <a:r>
              <a:rPr lang="en-US" sz="5600" dirty="0" smtClean="0"/>
              <a:t>READINGS</a:t>
            </a:r>
          </a:p>
          <a:p>
            <a:pPr lvl="1"/>
            <a:r>
              <a:rPr lang="en-US" sz="5600" dirty="0" smtClean="0"/>
              <a:t>“Replicating Milgram”</a:t>
            </a:r>
          </a:p>
          <a:p>
            <a:pPr lvl="1"/>
            <a:r>
              <a:rPr lang="en-US" sz="5600" dirty="0" smtClean="0"/>
              <a:t>Forty Studies-Asch/Zimbardo</a:t>
            </a:r>
          </a:p>
          <a:p>
            <a:pPr lvl="1"/>
            <a:r>
              <a:rPr lang="en-US" sz="5600" dirty="0" smtClean="0"/>
              <a:t>“We’re Wired to Connect”</a:t>
            </a:r>
            <a:endParaRPr lang="en-US" sz="5600" dirty="0"/>
          </a:p>
          <a:p>
            <a:r>
              <a:rPr lang="en-US" sz="5600" dirty="0"/>
              <a:t>SPIN-OFF </a:t>
            </a:r>
            <a:r>
              <a:rPr lang="en-US" sz="5600" dirty="0" smtClean="0"/>
              <a:t>Lecture</a:t>
            </a:r>
          </a:p>
          <a:p>
            <a:pPr lvl="1"/>
            <a:r>
              <a:rPr lang="en-US" sz="5200" dirty="0" smtClean="0"/>
              <a:t>Stages of Genocide Rwanda and WWII</a:t>
            </a:r>
          </a:p>
          <a:p>
            <a:pPr lvl="1"/>
            <a:r>
              <a:rPr lang="en-US" sz="5600" dirty="0" smtClean="0"/>
              <a:t>Social Psychology and Historical Event Paper/Museum Exhibit</a:t>
            </a:r>
            <a:endParaRPr lang="en-US" sz="5600" dirty="0"/>
          </a:p>
          <a:p>
            <a:endParaRPr lang="en-US" dirty="0"/>
          </a:p>
          <a:p>
            <a:endParaRPr lang="en-US" dirty="0"/>
          </a:p>
        </p:txBody>
      </p:sp>
    </p:spTree>
    <p:extLst>
      <p:ext uri="{BB962C8B-B14F-4D97-AF65-F5344CB8AC3E}">
        <p14:creationId xmlns:p14="http://schemas.microsoft.com/office/powerpoint/2010/main" val="2339955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0274" t="7643" r="7991" b="35363"/>
          <a:stretch/>
        </p:blipFill>
        <p:spPr bwMode="auto">
          <a:xfrm>
            <a:off x="414338" y="174149"/>
            <a:ext cx="4181666" cy="4052253"/>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3937" r="33683"/>
          <a:stretch/>
        </p:blipFill>
        <p:spPr bwMode="auto">
          <a:xfrm>
            <a:off x="5591555" y="174149"/>
            <a:ext cx="3986213" cy="4052254"/>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414338" y="4400550"/>
            <a:ext cx="9544050" cy="2031325"/>
          </a:xfrm>
          <a:prstGeom prst="rect">
            <a:avLst/>
          </a:prstGeom>
          <a:noFill/>
        </p:spPr>
        <p:txBody>
          <a:bodyPr wrap="square" rtlCol="0">
            <a:spAutoFit/>
          </a:bodyPr>
          <a:lstStyle/>
          <a:p>
            <a:r>
              <a:rPr lang="en-US" dirty="0"/>
              <a:t>What characteristics of each person did you notice first?</a:t>
            </a:r>
          </a:p>
          <a:p>
            <a:r>
              <a:rPr lang="en-US" dirty="0"/>
              <a:t>Person A_______________________		Person B_______________________</a:t>
            </a:r>
          </a:p>
          <a:p>
            <a:r>
              <a:rPr lang="en-US" dirty="0"/>
              <a:t> </a:t>
            </a:r>
          </a:p>
          <a:p>
            <a:r>
              <a:rPr lang="en-US" dirty="0"/>
              <a:t>Which person would you choose as partner to work with on a class project? Person A or Person B? </a:t>
            </a:r>
          </a:p>
          <a:p>
            <a:endParaRPr lang="en-US" dirty="0" smtClean="0"/>
          </a:p>
          <a:p>
            <a:r>
              <a:rPr lang="en-US" dirty="0" smtClean="0"/>
              <a:t>WHY?</a:t>
            </a:r>
            <a:endParaRPr lang="en-US" dirty="0"/>
          </a:p>
        </p:txBody>
      </p:sp>
    </p:spTree>
    <p:extLst>
      <p:ext uri="{BB962C8B-B14F-4D97-AF65-F5344CB8AC3E}">
        <p14:creationId xmlns:p14="http://schemas.microsoft.com/office/powerpoint/2010/main" val="175383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grayscl/>
            <a:extLst>
              <a:ext uri="{28A0092B-C50C-407E-A947-70E740481C1C}">
                <a14:useLocalDpi xmlns:a14="http://schemas.microsoft.com/office/drawing/2010/main" val="0"/>
              </a:ext>
            </a:extLst>
          </a:blip>
          <a:srcRect l="15525" t="4959" r="9133" b="3521"/>
          <a:stretch/>
        </p:blipFill>
        <p:spPr bwMode="auto">
          <a:xfrm>
            <a:off x="494785" y="0"/>
            <a:ext cx="3620015" cy="4929188"/>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cstate="print">
            <a:grayscl/>
            <a:extLst>
              <a:ext uri="{28A0092B-C50C-407E-A947-70E740481C1C}">
                <a14:useLocalDpi xmlns:a14="http://schemas.microsoft.com/office/drawing/2010/main" val="0"/>
              </a:ext>
            </a:extLst>
          </a:blip>
          <a:srcRect l="9848" t="9983" r="8791" b="6768"/>
          <a:stretch/>
        </p:blipFill>
        <p:spPr bwMode="auto">
          <a:xfrm>
            <a:off x="5586412" y="0"/>
            <a:ext cx="3729038" cy="4929188"/>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785813" y="4929188"/>
            <a:ext cx="8801100" cy="2308324"/>
          </a:xfrm>
          <a:prstGeom prst="rect">
            <a:avLst/>
          </a:prstGeom>
          <a:noFill/>
        </p:spPr>
        <p:txBody>
          <a:bodyPr wrap="square" rtlCol="0">
            <a:spAutoFit/>
          </a:bodyPr>
          <a:lstStyle/>
          <a:p>
            <a:r>
              <a:rPr lang="en-US" dirty="0"/>
              <a:t>What characteristics of each person did you notice first?</a:t>
            </a:r>
          </a:p>
          <a:p>
            <a:r>
              <a:rPr lang="en-US" dirty="0"/>
              <a:t> </a:t>
            </a:r>
          </a:p>
          <a:p>
            <a:r>
              <a:rPr lang="en-US" dirty="0"/>
              <a:t>Person A_______________________		Person B_______________________</a:t>
            </a:r>
          </a:p>
          <a:p>
            <a:r>
              <a:rPr lang="en-US" dirty="0"/>
              <a:t> </a:t>
            </a:r>
          </a:p>
          <a:p>
            <a:r>
              <a:rPr lang="en-US" dirty="0"/>
              <a:t>Which person is more likely to be a campus leader? Person A or Person B?</a:t>
            </a:r>
          </a:p>
          <a:p>
            <a:r>
              <a:rPr lang="en-US" dirty="0"/>
              <a:t> </a:t>
            </a:r>
          </a:p>
          <a:p>
            <a:r>
              <a:rPr lang="en-US" dirty="0"/>
              <a:t>Why?</a:t>
            </a:r>
          </a:p>
          <a:p>
            <a:endParaRPr lang="en-US" dirty="0"/>
          </a:p>
        </p:txBody>
      </p:sp>
    </p:spTree>
    <p:extLst>
      <p:ext uri="{BB962C8B-B14F-4D97-AF65-F5344CB8AC3E}">
        <p14:creationId xmlns:p14="http://schemas.microsoft.com/office/powerpoint/2010/main" val="39461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1913772"/>
              </p:ext>
            </p:extLst>
          </p:nvPr>
        </p:nvGraphicFramePr>
        <p:xfrm>
          <a:off x="771525" y="365761"/>
          <a:ext cx="7672388" cy="5959076"/>
        </p:xfrm>
        <a:graphic>
          <a:graphicData uri="http://schemas.openxmlformats.org/drawingml/2006/table">
            <a:tbl>
              <a:tblPr>
                <a:tableStyleId>{5C22544A-7EE6-4342-B048-85BDC9FD1C3A}</a:tableStyleId>
              </a:tblPr>
              <a:tblGrid>
                <a:gridCol w="2348985"/>
                <a:gridCol w="887256"/>
                <a:gridCol w="4436147"/>
              </a:tblGrid>
              <a:tr h="370349">
                <a:tc gridSpan="3">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Version A</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hMerge="1">
                  <a:txBody>
                    <a:bodyPr/>
                    <a:lstStyle/>
                    <a:p>
                      <a:endParaRPr lang="en-US"/>
                    </a:p>
                  </a:txBody>
                  <a:tcPr/>
                </a:tc>
                <a:tc hMerge="1">
                  <a:txBody>
                    <a:bodyPr/>
                    <a:lstStyle/>
                    <a:p>
                      <a:endParaRPr lang="en-US"/>
                    </a:p>
                  </a:txBody>
                  <a:tcPr/>
                </a:tc>
              </a:tr>
              <a:tr h="370349">
                <a:tc>
                  <a:txBody>
                    <a:bodyPr/>
                    <a:lstStyle/>
                    <a:p>
                      <a:pPr marL="0" marR="0" algn="ctr">
                        <a:lnSpc>
                          <a:spcPct val="115000"/>
                        </a:lnSpc>
                        <a:spcBef>
                          <a:spcPts val="0"/>
                        </a:spcBef>
                        <a:spcAft>
                          <a:spcPts val="0"/>
                        </a:spcAft>
                      </a:pPr>
                      <a:r>
                        <a:rPr lang="en-US" sz="500">
                          <a:effectLst/>
                        </a:rPr>
                        <a:t>Column A: Statements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Column B: Possible Interpretations</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339488">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“You throw like a girl.”</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Feminine traits are undesirable.</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452649">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“Just ‘Google it’ when you get home.”</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Society knows what is right and you are wrong.</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452649">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“You are ‘trashy’ (or ‘ghetto’).”</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You don’t belong.</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452649">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“You are a credit to your race.”</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Being gay is unacceptable.</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452649">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“Everyone can succeed if they try hard enough.”</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Your sexual orientation is your most important characteristic.</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339488">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“That’s so gay.”</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You are not man enough.</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452649">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[To a girl] “Math is hard, isn’t it?”</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If you don’t have “the basics,” you must be lazy.</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336023">
                <a:tc>
                  <a:txBody>
                    <a:bodyPr/>
                    <a:lstStyle/>
                    <a:p>
                      <a:pPr marL="0" marR="0" algn="ctr">
                        <a:lnSpc>
                          <a:spcPct val="115000"/>
                        </a:lnSpc>
                        <a:spcBef>
                          <a:spcPts val="0"/>
                        </a:spcBef>
                        <a:spcAft>
                          <a:spcPts val="0"/>
                        </a:spcAft>
                      </a:pPr>
                      <a:r>
                        <a:rPr lang="en-US" sz="500">
                          <a:effectLst/>
                        </a:rPr>
                        <a:t>“How long have you lived in our country?”</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Your culture is your most defining feature.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450548">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“Being gay is just a phase.”</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You people are all the same.</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339488">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I see you as your skin color only.</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450548">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People of your background are unintelligent.</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339488">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a:effectLst/>
                        </a:rPr>
                        <a:t> </a:t>
                      </a:r>
                    </a:p>
                    <a:p>
                      <a:pPr marL="0" marR="0" algn="ctr">
                        <a:lnSpc>
                          <a:spcPct val="115000"/>
                        </a:lnSpc>
                        <a:spcBef>
                          <a:spcPts val="0"/>
                        </a:spcBef>
                        <a:spcAft>
                          <a:spcPts val="0"/>
                        </a:spcAft>
                      </a:pPr>
                      <a:r>
                        <a:rPr lang="en-US" sz="500">
                          <a:effectLst/>
                        </a:rPr>
                        <a:t>You are lazy.</a:t>
                      </a:r>
                    </a:p>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r h="360062">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nchor="ctr"/>
                </a:tc>
                <a:tc>
                  <a:txBody>
                    <a:bodyPr/>
                    <a:lstStyle/>
                    <a:p>
                      <a:pPr marL="0" marR="0" algn="ctr">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c>
                  <a:txBody>
                    <a:bodyPr/>
                    <a:lstStyle/>
                    <a:p>
                      <a:pPr marL="0" marR="0" algn="ctr">
                        <a:lnSpc>
                          <a:spcPct val="115000"/>
                        </a:lnSpc>
                        <a:spcBef>
                          <a:spcPts val="0"/>
                        </a:spcBef>
                        <a:spcAft>
                          <a:spcPts val="0"/>
                        </a:spcAft>
                      </a:pPr>
                      <a:r>
                        <a:rPr lang="en-US" sz="500" dirty="0">
                          <a:effectLst/>
                        </a:rPr>
                        <a:t> </a:t>
                      </a:r>
                    </a:p>
                    <a:p>
                      <a:pPr marL="0" marR="0" algn="ctr">
                        <a:lnSpc>
                          <a:spcPct val="115000"/>
                        </a:lnSpc>
                        <a:spcBef>
                          <a:spcPts val="0"/>
                        </a:spcBef>
                        <a:spcAft>
                          <a:spcPts val="0"/>
                        </a:spcAft>
                      </a:pPr>
                      <a:r>
                        <a:rPr lang="en-US" sz="500" dirty="0">
                          <a:effectLst/>
                        </a:rPr>
                        <a:t>You are not American.</a:t>
                      </a:r>
                    </a:p>
                    <a:p>
                      <a:pPr marL="0" marR="0" algn="ctr">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05346" marR="205346" marT="0" marB="0"/>
                </a:tc>
              </a:tr>
            </a:tbl>
          </a:graphicData>
        </a:graphic>
      </p:graphicFrame>
    </p:spTree>
    <p:extLst>
      <p:ext uri="{BB962C8B-B14F-4D97-AF65-F5344CB8AC3E}">
        <p14:creationId xmlns:p14="http://schemas.microsoft.com/office/powerpoint/2010/main" val="3838669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962" y="365760"/>
            <a:ext cx="5825758" cy="4351338"/>
          </a:xfrm>
        </p:spPr>
      </p:pic>
      <p:pic>
        <p:nvPicPr>
          <p:cNvPr id="1026" name="DefaultOcx"/>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HTMLSubmit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925" y="2682331"/>
            <a:ext cx="5448465" cy="4069533"/>
          </a:xfrm>
          <a:prstGeom prst="rect">
            <a:avLst/>
          </a:prstGeom>
        </p:spPr>
      </p:pic>
    </p:spTree>
    <p:extLst>
      <p:ext uri="{BB962C8B-B14F-4D97-AF65-F5344CB8AC3E}">
        <p14:creationId xmlns:p14="http://schemas.microsoft.com/office/powerpoint/2010/main" val="257624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14" y="0"/>
            <a:ext cx="10571998" cy="970450"/>
          </a:xfrm>
        </p:spPr>
        <p:txBody>
          <a:bodyPr/>
          <a:lstStyle/>
          <a:p>
            <a:r>
              <a:rPr lang="en-US" dirty="0" smtClean="0"/>
              <a:t>Unit 4: Abnormal Psychology</a:t>
            </a:r>
            <a:endParaRPr lang="en-US" dirty="0"/>
          </a:p>
        </p:txBody>
      </p:sp>
      <p:sp>
        <p:nvSpPr>
          <p:cNvPr id="3" name="Content Placeholder 2"/>
          <p:cNvSpPr>
            <a:spLocks noGrp="1"/>
          </p:cNvSpPr>
          <p:nvPr>
            <p:ph idx="1"/>
          </p:nvPr>
        </p:nvSpPr>
        <p:spPr>
          <a:xfrm>
            <a:off x="818712" y="2222287"/>
            <a:ext cx="10554574" cy="3817905"/>
          </a:xfrm>
        </p:spPr>
        <p:txBody>
          <a:bodyPr>
            <a:normAutofit fontScale="25000" lnSpcReduction="20000"/>
          </a:bodyPr>
          <a:lstStyle/>
          <a:p>
            <a:r>
              <a:rPr lang="en-US" sz="4800" dirty="0"/>
              <a:t>CLASS </a:t>
            </a:r>
            <a:r>
              <a:rPr lang="en-US" sz="4800" dirty="0" smtClean="0"/>
              <a:t>ACTIVITIES</a:t>
            </a:r>
          </a:p>
          <a:p>
            <a:pPr lvl="1"/>
            <a:r>
              <a:rPr lang="en-US" sz="4800" dirty="0" smtClean="0"/>
              <a:t>Songs-Can do it as an intro “bell ringer    </a:t>
            </a:r>
            <a:r>
              <a:rPr lang="en-US" sz="4800" dirty="0" smtClean="0">
                <a:hlinkClick r:id="rId2" action="ppaction://hlinkfile"/>
              </a:rPr>
              <a:t>Song 1</a:t>
            </a:r>
            <a:r>
              <a:rPr lang="en-US" sz="4800" dirty="0" smtClean="0">
                <a:hlinkClick r:id="rId3" action="ppaction://hlinkfile"/>
              </a:rPr>
              <a:t> 1 </a:t>
            </a:r>
            <a:r>
              <a:rPr lang="en-US" sz="4800" dirty="0" smtClean="0">
                <a:hlinkClick r:id="rId4" action="ppaction://hlinkfile"/>
              </a:rPr>
              <a:t>Song </a:t>
            </a:r>
            <a:r>
              <a:rPr lang="en-US" sz="4800" dirty="0" smtClean="0">
                <a:hlinkClick r:id="rId5" action="ppaction://hlinkfile"/>
              </a:rPr>
              <a:t>2</a:t>
            </a:r>
            <a:r>
              <a:rPr lang="en-US" sz="4800" dirty="0" smtClean="0"/>
              <a:t> </a:t>
            </a:r>
            <a:r>
              <a:rPr lang="en-US" sz="4800" dirty="0" smtClean="0">
                <a:hlinkClick r:id="rId6" action="ppaction://hlinkfile"/>
              </a:rPr>
              <a:t>Song 3 </a:t>
            </a:r>
            <a:r>
              <a:rPr lang="en-US" sz="4800" dirty="0" smtClean="0">
                <a:hlinkClick r:id="rId7" action="ppaction://hlinkfile"/>
              </a:rPr>
              <a:t>Song 4 </a:t>
            </a:r>
            <a:r>
              <a:rPr lang="en-US" sz="4800" dirty="0" smtClean="0">
                <a:hlinkClick r:id="rId8" action="ppaction://hlinkfile"/>
              </a:rPr>
              <a:t>Song 5 </a:t>
            </a:r>
            <a:r>
              <a:rPr lang="en-US" sz="4800" dirty="0" smtClean="0">
                <a:hlinkClick r:id="rId9" action="ppaction://hlinkfile"/>
              </a:rPr>
              <a:t>Song 6  </a:t>
            </a:r>
            <a:r>
              <a:rPr lang="en-US" sz="4800" dirty="0" smtClean="0">
                <a:hlinkClick r:id="rId10" action="ppaction://hlinkfile"/>
              </a:rPr>
              <a:t>Song 7</a:t>
            </a:r>
            <a:r>
              <a:rPr lang="en-US" sz="4800" dirty="0" smtClean="0"/>
              <a:t> </a:t>
            </a:r>
            <a:r>
              <a:rPr lang="en-US" sz="4800" dirty="0" smtClean="0">
                <a:hlinkClick r:id="rId11" action="ppaction://hlinkfile"/>
              </a:rPr>
              <a:t>Song 8</a:t>
            </a:r>
            <a:endParaRPr lang="en-US" sz="4800" dirty="0" smtClean="0"/>
          </a:p>
          <a:p>
            <a:pPr lvl="1"/>
            <a:r>
              <a:rPr lang="en-US" sz="4800" dirty="0" smtClean="0"/>
              <a:t>Group Therapy session</a:t>
            </a:r>
          </a:p>
          <a:p>
            <a:pPr lvl="2"/>
            <a:endParaRPr lang="en-US" sz="4800" dirty="0" smtClean="0"/>
          </a:p>
          <a:p>
            <a:pPr lvl="1"/>
            <a:r>
              <a:rPr lang="en-US" sz="4800" dirty="0" smtClean="0"/>
              <a:t>K-W-L Schizophrenia/Positive and Negative Symptoms</a:t>
            </a:r>
          </a:p>
          <a:p>
            <a:pPr lvl="2"/>
            <a:r>
              <a:rPr lang="en-US" sz="4800" dirty="0" smtClean="0">
                <a:hlinkClick r:id="rId12" action="ppaction://hlinkfile"/>
              </a:rPr>
              <a:t>Gerald	</a:t>
            </a:r>
            <a:r>
              <a:rPr lang="en-US" sz="4800" dirty="0" smtClean="0"/>
              <a:t>	</a:t>
            </a:r>
          </a:p>
          <a:p>
            <a:pPr lvl="2"/>
            <a:r>
              <a:rPr lang="en-US" sz="4800" dirty="0" smtClean="0">
                <a:hlinkClick r:id="rId13" action="ppaction://hlinkfile"/>
              </a:rPr>
              <a:t>David</a:t>
            </a:r>
            <a:endParaRPr lang="en-US" sz="4800" dirty="0" smtClean="0"/>
          </a:p>
          <a:p>
            <a:pPr lvl="2"/>
            <a:r>
              <a:rPr lang="en-US" sz="4800" dirty="0" smtClean="0">
                <a:hlinkClick r:id="rId14" action="ppaction://hlinkfile"/>
              </a:rPr>
              <a:t>Soloist</a:t>
            </a:r>
            <a:endParaRPr lang="en-US" sz="4800" dirty="0" smtClean="0"/>
          </a:p>
          <a:p>
            <a:pPr lvl="2"/>
            <a:r>
              <a:rPr lang="en-US" sz="4800" dirty="0" smtClean="0">
                <a:hlinkClick r:id="rId15" action="ppaction://hlinkfile"/>
              </a:rPr>
              <a:t>Dr. Nash </a:t>
            </a:r>
            <a:endParaRPr lang="en-US" sz="4800" dirty="0" smtClean="0"/>
          </a:p>
          <a:p>
            <a:pPr lvl="2"/>
            <a:r>
              <a:rPr lang="en-US" sz="4800" dirty="0" smtClean="0">
                <a:hlinkClick r:id="rId16" action="ppaction://hlinkfile"/>
              </a:rPr>
              <a:t>Patient</a:t>
            </a:r>
            <a:endParaRPr lang="en-US" sz="4800" dirty="0" smtClean="0"/>
          </a:p>
          <a:p>
            <a:pPr lvl="2"/>
            <a:r>
              <a:rPr lang="en-US" sz="4800" dirty="0" smtClean="0">
                <a:hlinkClick r:id="rId17" action="ppaction://hlinkfile"/>
              </a:rPr>
              <a:t>Baseball</a:t>
            </a:r>
            <a:endParaRPr lang="en-US" sz="4800" dirty="0"/>
          </a:p>
          <a:p>
            <a:r>
              <a:rPr lang="en-US" sz="4800" dirty="0" smtClean="0"/>
              <a:t>SIDE READINGS</a:t>
            </a:r>
          </a:p>
          <a:p>
            <a:pPr lvl="1"/>
            <a:r>
              <a:rPr lang="en-US" sz="4800" b="1" dirty="0" smtClean="0"/>
              <a:t>The </a:t>
            </a:r>
            <a:r>
              <a:rPr lang="en-US" sz="4800" b="1" dirty="0"/>
              <a:t>roots of mental </a:t>
            </a:r>
            <a:r>
              <a:rPr lang="en-US" sz="4800" b="1" dirty="0" smtClean="0"/>
              <a:t>illness </a:t>
            </a:r>
            <a:r>
              <a:rPr lang="en-US" sz="4800" dirty="0" smtClean="0"/>
              <a:t>How </a:t>
            </a:r>
            <a:r>
              <a:rPr lang="en-US" sz="4800" dirty="0"/>
              <a:t>much of mental illness can the biology of the brain explain</a:t>
            </a:r>
            <a:r>
              <a:rPr lang="en-US" sz="4800" dirty="0" smtClean="0"/>
              <a:t>?</a:t>
            </a:r>
          </a:p>
          <a:p>
            <a:pPr lvl="1"/>
            <a:r>
              <a:rPr lang="en-US" sz="4800" b="1" dirty="0"/>
              <a:t>Why Antidepressants Are No Better Than Placebos</a:t>
            </a:r>
            <a:endParaRPr lang="en-US" sz="4800" dirty="0"/>
          </a:p>
          <a:p>
            <a:pPr lvl="1"/>
            <a:endParaRPr lang="en-US" sz="4800" dirty="0"/>
          </a:p>
          <a:p>
            <a:r>
              <a:rPr lang="en-US" sz="4800" dirty="0"/>
              <a:t>SPIN-OFF </a:t>
            </a:r>
            <a:r>
              <a:rPr lang="en-US" sz="4800" dirty="0" smtClean="0"/>
              <a:t>Lecture</a:t>
            </a:r>
          </a:p>
          <a:p>
            <a:pPr lvl="1"/>
            <a:r>
              <a:rPr lang="en-US" sz="4800" dirty="0" smtClean="0"/>
              <a:t>Diagnosing Jefferson, Autism, and Asperger's</a:t>
            </a:r>
          </a:p>
          <a:p>
            <a:pPr marL="274320" lvl="1" indent="0">
              <a:buNone/>
            </a:pPr>
            <a:endParaRPr lang="en-US" dirty="0"/>
          </a:p>
          <a:p>
            <a:endParaRPr lang="en-US" dirty="0"/>
          </a:p>
        </p:txBody>
      </p:sp>
    </p:spTree>
    <p:extLst>
      <p:ext uri="{BB962C8B-B14F-4D97-AF65-F5344CB8AC3E}">
        <p14:creationId xmlns:p14="http://schemas.microsoft.com/office/powerpoint/2010/main" val="3250301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#2 Project #2</a:t>
            </a:r>
            <a:endParaRPr lang="en-US" dirty="0"/>
          </a:p>
        </p:txBody>
      </p:sp>
      <p:sp>
        <p:nvSpPr>
          <p:cNvPr id="3" name="Content Placeholder 2"/>
          <p:cNvSpPr>
            <a:spLocks noGrp="1"/>
          </p:cNvSpPr>
          <p:nvPr>
            <p:ph idx="1"/>
          </p:nvPr>
        </p:nvSpPr>
        <p:spPr>
          <a:xfrm>
            <a:off x="493486" y="2641600"/>
            <a:ext cx="10691114" cy="3623598"/>
          </a:xfrm>
        </p:spPr>
        <p:txBody>
          <a:bodyPr>
            <a:normAutofit fontScale="62500" lnSpcReduction="20000"/>
          </a:bodyPr>
          <a:lstStyle/>
          <a:p>
            <a:endParaRPr lang="en-US" dirty="0" smtClean="0"/>
          </a:p>
          <a:p>
            <a:r>
              <a:rPr lang="en-US" dirty="0" smtClean="0"/>
              <a:t>Is depression biologically linked?</a:t>
            </a:r>
            <a:endParaRPr lang="en-US" dirty="0"/>
          </a:p>
          <a:p>
            <a:endParaRPr lang="en-US" dirty="0" smtClean="0"/>
          </a:p>
          <a:p>
            <a:endParaRPr lang="en-US" dirty="0"/>
          </a:p>
          <a:p>
            <a:endParaRPr lang="en-US" dirty="0" smtClean="0"/>
          </a:p>
          <a:p>
            <a:pPr marL="457200" lvl="1" indent="0">
              <a:buNone/>
            </a:pPr>
            <a:endParaRPr lang="en-US" sz="5500" dirty="0" smtClean="0">
              <a:hlinkClick r:id="rId2" action="ppaction://hlinkfile"/>
            </a:endParaRPr>
          </a:p>
          <a:p>
            <a:pPr lvl="1"/>
            <a:r>
              <a:rPr lang="en-US" sz="5500" dirty="0" smtClean="0">
                <a:hlinkClick r:id="rId3" action="ppaction://hlinkfile"/>
              </a:rPr>
              <a:t>30 </a:t>
            </a:r>
            <a:r>
              <a:rPr lang="en-US" sz="5500" dirty="0">
                <a:hlinkClick r:id="rId3" action="ppaction://hlinkfile"/>
              </a:rPr>
              <a:t>for </a:t>
            </a:r>
            <a:r>
              <a:rPr lang="en-US" sz="5500" dirty="0" smtClean="0">
                <a:hlinkClick r:id="rId3" action="ppaction://hlinkfile"/>
              </a:rPr>
              <a:t>30</a:t>
            </a:r>
            <a:r>
              <a:rPr lang="en-US" sz="5500" dirty="0"/>
              <a:t>-https://www.youtube.com/watch?v=VSYp4dGHegU</a:t>
            </a:r>
            <a:endParaRPr lang="en-US" sz="55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724618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5: Personality</a:t>
            </a:r>
            <a:endParaRPr lang="en-US" dirty="0"/>
          </a:p>
        </p:txBody>
      </p:sp>
      <p:sp>
        <p:nvSpPr>
          <p:cNvPr id="3" name="Content Placeholder 2"/>
          <p:cNvSpPr>
            <a:spLocks noGrp="1"/>
          </p:cNvSpPr>
          <p:nvPr>
            <p:ph idx="1"/>
          </p:nvPr>
        </p:nvSpPr>
        <p:spPr>
          <a:xfrm>
            <a:off x="290945" y="1828800"/>
            <a:ext cx="9566287" cy="4641273"/>
          </a:xfrm>
        </p:spPr>
        <p:txBody>
          <a:bodyPr>
            <a:normAutofit fontScale="70000" lnSpcReduction="20000"/>
          </a:bodyPr>
          <a:lstStyle/>
          <a:p>
            <a:r>
              <a:rPr lang="en-US" dirty="0"/>
              <a:t>CLASS </a:t>
            </a:r>
            <a:r>
              <a:rPr lang="en-US" dirty="0" smtClean="0"/>
              <a:t>ACTIVITIES</a:t>
            </a:r>
          </a:p>
          <a:p>
            <a:pPr lvl="1"/>
            <a:r>
              <a:rPr lang="en-US" dirty="0" smtClean="0"/>
              <a:t>Who are you?, where you want to be in ten years letter</a:t>
            </a:r>
          </a:p>
          <a:p>
            <a:pPr lvl="1"/>
            <a:r>
              <a:rPr lang="en-US" dirty="0" smtClean="0"/>
              <a:t>Projective test</a:t>
            </a:r>
          </a:p>
          <a:p>
            <a:pPr lvl="1"/>
            <a:r>
              <a:rPr lang="en-US" dirty="0" smtClean="0"/>
              <a:t>University of Pennsylvania Strength and Character test (First Day of School)</a:t>
            </a:r>
            <a:endParaRPr lang="en-US" dirty="0"/>
          </a:p>
          <a:p>
            <a:r>
              <a:rPr lang="en-US" dirty="0"/>
              <a:t>ADDITIONAL/OUTSIDE </a:t>
            </a:r>
            <a:r>
              <a:rPr lang="en-US" dirty="0" smtClean="0"/>
              <a:t>READINGS</a:t>
            </a:r>
          </a:p>
          <a:p>
            <a:pPr lvl="1"/>
            <a:r>
              <a:rPr lang="en-US" dirty="0" smtClean="0"/>
              <a:t>“Second Nature”</a:t>
            </a:r>
          </a:p>
          <a:p>
            <a:pPr lvl="1"/>
            <a:r>
              <a:rPr lang="en-US" dirty="0" smtClean="0"/>
              <a:t>“Self-Efficacy and the Workplace”</a:t>
            </a:r>
            <a:endParaRPr lang="en-US" dirty="0"/>
          </a:p>
          <a:p>
            <a:r>
              <a:rPr lang="en-US" dirty="0"/>
              <a:t>SPIN-OFF </a:t>
            </a:r>
            <a:r>
              <a:rPr lang="en-US" dirty="0" smtClean="0"/>
              <a:t>LECTURE/Activities</a:t>
            </a:r>
          </a:p>
          <a:p>
            <a:pPr lvl="1"/>
            <a:r>
              <a:rPr lang="en-US" dirty="0" smtClean="0"/>
              <a:t>Hitler Oedipal, Wilhelm II and Inferiority, Stalin Inferiority</a:t>
            </a:r>
          </a:p>
          <a:p>
            <a:pPr lvl="1"/>
            <a:r>
              <a:rPr lang="en-US" dirty="0" smtClean="0"/>
              <a:t>DARK SIDE OF THE JUNG-DAY BEFORE THANKSGIVING</a:t>
            </a:r>
          </a:p>
          <a:p>
            <a:pPr lvl="1"/>
            <a:r>
              <a:rPr lang="en-US" dirty="0" smtClean="0"/>
              <a:t>Personality Assessment Paper</a:t>
            </a:r>
            <a:endParaRPr lang="en-US" dirty="0"/>
          </a:p>
          <a:p>
            <a:r>
              <a:rPr lang="en-US" dirty="0"/>
              <a:t>VIDEO </a:t>
            </a:r>
            <a:r>
              <a:rPr lang="en-US" dirty="0" smtClean="0"/>
              <a:t>CLIPS</a:t>
            </a:r>
          </a:p>
          <a:p>
            <a:pPr lvl="1"/>
            <a:r>
              <a:rPr lang="en-US" dirty="0" smtClean="0"/>
              <a:t>Good Will Hunting (Humanistic Therapy/Defense Mechanisms)</a:t>
            </a:r>
          </a:p>
          <a:p>
            <a:pPr lvl="1"/>
            <a:r>
              <a:rPr lang="en-US" dirty="0" smtClean="0"/>
              <a:t>In Treatment (Alex-Week One)</a:t>
            </a:r>
            <a:endParaRPr lang="en-US" dirty="0"/>
          </a:p>
          <a:p>
            <a:endParaRPr lang="en-US" dirty="0"/>
          </a:p>
        </p:txBody>
      </p:sp>
    </p:spTree>
    <p:extLst>
      <p:ext uri="{BB962C8B-B14F-4D97-AF65-F5344CB8AC3E}">
        <p14:creationId xmlns:p14="http://schemas.microsoft.com/office/powerpoint/2010/main" val="2116884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15" y="331074"/>
            <a:ext cx="10571998" cy="970450"/>
          </a:xfrm>
        </p:spPr>
        <p:txBody>
          <a:bodyPr/>
          <a:lstStyle/>
          <a:p>
            <a:r>
              <a:rPr lang="en-US" dirty="0" smtClean="0"/>
              <a:t>UNIT 3: Intelligence, Language, and Thinking</a:t>
            </a:r>
            <a:endParaRPr lang="en-US" dirty="0"/>
          </a:p>
        </p:txBody>
      </p:sp>
      <p:sp>
        <p:nvSpPr>
          <p:cNvPr id="3" name="Content Placeholder 2"/>
          <p:cNvSpPr>
            <a:spLocks noGrp="1"/>
          </p:cNvSpPr>
          <p:nvPr>
            <p:ph idx="1"/>
          </p:nvPr>
        </p:nvSpPr>
        <p:spPr>
          <a:xfrm>
            <a:off x="368768" y="2309373"/>
            <a:ext cx="11013229" cy="4294627"/>
          </a:xfrm>
        </p:spPr>
        <p:txBody>
          <a:bodyPr>
            <a:normAutofit/>
          </a:bodyPr>
          <a:lstStyle/>
          <a:p>
            <a:r>
              <a:rPr lang="en-US" dirty="0"/>
              <a:t>CLASS </a:t>
            </a:r>
            <a:r>
              <a:rPr lang="en-US" dirty="0" smtClean="0"/>
              <a:t>ACTIVITIES</a:t>
            </a:r>
          </a:p>
          <a:p>
            <a:pPr lvl="1"/>
            <a:r>
              <a:rPr lang="en-US" dirty="0" smtClean="0"/>
              <a:t>Validity, Reliability and the AP Psychology Exam</a:t>
            </a:r>
          </a:p>
          <a:p>
            <a:pPr lvl="1"/>
            <a:r>
              <a:rPr lang="en-US" dirty="0" smtClean="0"/>
              <a:t>Original WAIS </a:t>
            </a:r>
          </a:p>
          <a:p>
            <a:r>
              <a:rPr lang="en-US" dirty="0" smtClean="0"/>
              <a:t>ADDITIONAL/OUTSIDE READINGS</a:t>
            </a:r>
          </a:p>
          <a:p>
            <a:pPr lvl="1"/>
            <a:r>
              <a:rPr lang="en-US" dirty="0" smtClean="0"/>
              <a:t>Genie </a:t>
            </a:r>
          </a:p>
          <a:p>
            <a:pPr lvl="1"/>
            <a:r>
              <a:rPr lang="en-US" dirty="0" smtClean="0"/>
              <a:t>SPIN-OFF TOPIC</a:t>
            </a:r>
          </a:p>
          <a:p>
            <a:pPr lvl="1"/>
            <a:r>
              <a:rPr lang="en-US" dirty="0" smtClean="0"/>
              <a:t>Why Babe Ruth is the Greatest Homerun Hitter (multiple intelligence/Gardner)</a:t>
            </a:r>
          </a:p>
          <a:p>
            <a:pPr lvl="1"/>
            <a:r>
              <a:rPr lang="en-US" dirty="0" smtClean="0"/>
              <a:t>“Cary Buck’s Daughter”-Jay Gould (online)</a:t>
            </a:r>
          </a:p>
          <a:p>
            <a:endParaRPr lang="en-US" dirty="0"/>
          </a:p>
        </p:txBody>
      </p:sp>
    </p:spTree>
    <p:extLst>
      <p:ext uri="{BB962C8B-B14F-4D97-AF65-F5344CB8AC3E}">
        <p14:creationId xmlns:p14="http://schemas.microsoft.com/office/powerpoint/2010/main" val="3185034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60338"/>
            <a:ext cx="10515600" cy="1325563"/>
          </a:xfrm>
        </p:spPr>
        <p:txBody>
          <a:bodyPr/>
          <a:lstStyle/>
          <a:p>
            <a:r>
              <a:rPr lang="en-US" dirty="0" smtClean="0"/>
              <a:t>NCSS Psychology Community</a:t>
            </a:r>
            <a:endParaRPr lang="en-US" dirty="0"/>
          </a:p>
        </p:txBody>
      </p:sp>
      <p:sp>
        <p:nvSpPr>
          <p:cNvPr id="3" name="Content Placeholder 2"/>
          <p:cNvSpPr>
            <a:spLocks noGrp="1"/>
          </p:cNvSpPr>
          <p:nvPr>
            <p:ph idx="1"/>
          </p:nvPr>
        </p:nvSpPr>
        <p:spPr>
          <a:xfrm>
            <a:off x="351692" y="1097280"/>
            <a:ext cx="11002108" cy="5079683"/>
          </a:xfrm>
        </p:spPr>
        <p:txBody>
          <a:bodyPr>
            <a:normAutofit fontScale="92500" lnSpcReduction="10000"/>
          </a:bodyPr>
          <a:lstStyle/>
          <a:p>
            <a:pPr marL="0" indent="0">
              <a:buNone/>
            </a:pPr>
            <a:endParaRPr lang="en-US" u="sng" dirty="0" smtClean="0">
              <a:hlinkClick r:id="rId2"/>
            </a:endParaRPr>
          </a:p>
          <a:p>
            <a:r>
              <a:rPr lang="en-US" dirty="0"/>
              <a:t>The NCSS Psychology Community is a network of high school psychology teachers within the National Council for Social Studies organization.  </a:t>
            </a:r>
            <a:endParaRPr lang="en-US" dirty="0" smtClean="0"/>
          </a:p>
          <a:p>
            <a:r>
              <a:rPr lang="en-US" dirty="0" smtClean="0"/>
              <a:t>Membership </a:t>
            </a:r>
            <a:r>
              <a:rPr lang="en-US" dirty="0"/>
              <a:t>in the NCSS PC is separate from your membership in the NCSS parent organization.  </a:t>
            </a:r>
            <a:endParaRPr lang="en-US" dirty="0" smtClean="0"/>
          </a:p>
          <a:p>
            <a:r>
              <a:rPr lang="en-US" dirty="0" smtClean="0"/>
              <a:t>Benefits </a:t>
            </a:r>
            <a:r>
              <a:rPr lang="en-US" dirty="0"/>
              <a:t>include: </a:t>
            </a:r>
            <a:endParaRPr lang="en-US" dirty="0" smtClean="0"/>
          </a:p>
          <a:p>
            <a:pPr lvl="1"/>
            <a:r>
              <a:rPr lang="en-US" dirty="0" smtClean="0"/>
              <a:t>membership </a:t>
            </a:r>
            <a:r>
              <a:rPr lang="en-US" dirty="0"/>
              <a:t>in the members only Facebook </a:t>
            </a:r>
            <a:r>
              <a:rPr lang="en-US" dirty="0" smtClean="0"/>
              <a:t>group</a:t>
            </a:r>
          </a:p>
          <a:p>
            <a:pPr lvl="1"/>
            <a:r>
              <a:rPr lang="en-US" dirty="0" smtClean="0"/>
              <a:t>three </a:t>
            </a:r>
            <a:r>
              <a:rPr lang="en-US" dirty="0"/>
              <a:t>newsletters per </a:t>
            </a:r>
            <a:r>
              <a:rPr lang="en-US" dirty="0" smtClean="0"/>
              <a:t>year</a:t>
            </a:r>
          </a:p>
          <a:p>
            <a:pPr lvl="1"/>
            <a:r>
              <a:rPr lang="en-US" dirty="0" smtClean="0"/>
              <a:t>welcome </a:t>
            </a:r>
            <a:r>
              <a:rPr lang="en-US" dirty="0"/>
              <a:t>gifts for new </a:t>
            </a:r>
            <a:r>
              <a:rPr lang="en-US" dirty="0" smtClean="0"/>
              <a:t>members</a:t>
            </a:r>
          </a:p>
          <a:p>
            <a:pPr lvl="1"/>
            <a:r>
              <a:rPr lang="en-US" dirty="0" smtClean="0"/>
              <a:t>networking opportunities</a:t>
            </a:r>
          </a:p>
          <a:p>
            <a:pPr lvl="1"/>
            <a:r>
              <a:rPr lang="en-US" dirty="0" smtClean="0"/>
              <a:t>lesson resources</a:t>
            </a:r>
          </a:p>
          <a:p>
            <a:pPr lvl="1"/>
            <a:r>
              <a:rPr lang="en-US" dirty="0"/>
              <a:t>A</a:t>
            </a:r>
            <a:r>
              <a:rPr lang="en-US" dirty="0" smtClean="0"/>
              <a:t>ccess </a:t>
            </a:r>
            <a:r>
              <a:rPr lang="en-US" dirty="0"/>
              <a:t>to the annual conference presentation materials and NCSSPC events at the annual NCSS National Conference.  </a:t>
            </a:r>
            <a:endParaRPr lang="en-US" dirty="0">
              <a:hlinkClick r:id="rId2"/>
            </a:endParaRPr>
          </a:p>
        </p:txBody>
      </p:sp>
      <p:sp>
        <p:nvSpPr>
          <p:cNvPr id="4" name="AutoShape 2" descr="https://outlook.office.com/owa/service.svc/s/GetFileAttachment?id=AAMkADVlMGM4NmNhLTUxNjgtNDdlOS04ZDgxLWFiMjY2MWRmZGE0OABGAAAAAADeLNJjl71ETJnl2CESBPEsBwA%2FVj9jCpSlQphLo9mYhPuBAAAAAf76AAApwjusSsrQTK7bTdJrvrHwAAF%2FeXmyAAABEgAQAPkaVtx1zHJBtORyBE%2FGZdI%3D&amp;isImagePreview=True&amp;X-OWA-CANARY=a4Ysi0_q0EOFYsgWPsVMZcCV-eqt69IYNPML-TLZXzYxE63SX3J2nGBiQu4p9s8bqKKdQvyCof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18706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093697982"/>
              </p:ext>
            </p:extLst>
          </p:nvPr>
        </p:nvGraphicFramePr>
        <p:xfrm>
          <a:off x="211014" y="154746"/>
          <a:ext cx="11676186" cy="6386730"/>
        </p:xfrm>
        <a:graphic>
          <a:graphicData uri="http://schemas.openxmlformats.org/drawingml/2006/table">
            <a:tbl>
              <a:tblPr firstRow="1" bandRow="1">
                <a:tableStyleId>{5C22544A-7EE6-4342-B048-85BDC9FD1C3A}</a:tableStyleId>
              </a:tblPr>
              <a:tblGrid>
                <a:gridCol w="5838093"/>
                <a:gridCol w="5838093"/>
              </a:tblGrid>
              <a:tr h="912390">
                <a:tc>
                  <a:txBody>
                    <a:bodyPr/>
                    <a:lstStyle/>
                    <a:p>
                      <a:r>
                        <a:rPr lang="en-US" dirty="0" smtClean="0"/>
                        <a:t>Mean Score</a:t>
                      </a:r>
                      <a:r>
                        <a:rPr lang="en-US" baseline="0" dirty="0" smtClean="0"/>
                        <a:t> for AP Exam 2002-Current?</a:t>
                      </a:r>
                    </a:p>
                    <a:p>
                      <a:r>
                        <a:rPr lang="en-US" baseline="0" dirty="0" smtClean="0"/>
                        <a:t>Mode?</a:t>
                      </a:r>
                      <a:endParaRPr lang="en-US" dirty="0"/>
                    </a:p>
                  </a:txBody>
                  <a:tcPr/>
                </a:tc>
                <a:tc>
                  <a:txBody>
                    <a:bodyPr/>
                    <a:lstStyle/>
                    <a:p>
                      <a:endParaRPr lang="en-US"/>
                    </a:p>
                  </a:txBody>
                  <a:tcPr/>
                </a:tc>
              </a:tr>
              <a:tr h="912390">
                <a:tc>
                  <a:txBody>
                    <a:bodyPr/>
                    <a:lstStyle/>
                    <a:p>
                      <a:r>
                        <a:rPr lang="en-US" dirty="0" smtClean="0"/>
                        <a:t>Draw the Curve? Normal,</a:t>
                      </a:r>
                      <a:r>
                        <a:rPr lang="en-US" baseline="0" dirty="0" smtClean="0"/>
                        <a:t> Skewed, Direction?</a:t>
                      </a:r>
                      <a:endParaRPr lang="en-US" dirty="0"/>
                    </a:p>
                  </a:txBody>
                  <a:tcPr/>
                </a:tc>
                <a:tc>
                  <a:txBody>
                    <a:bodyPr/>
                    <a:lstStyle/>
                    <a:p>
                      <a:endParaRPr lang="en-US"/>
                    </a:p>
                  </a:txBody>
                  <a:tcPr/>
                </a:tc>
              </a:tr>
              <a:tr h="912390">
                <a:tc>
                  <a:txBody>
                    <a:bodyPr/>
                    <a:lstStyle/>
                    <a:p>
                      <a:r>
                        <a:rPr lang="en-US" dirty="0" smtClean="0"/>
                        <a:t>Does the AP Test have</a:t>
                      </a:r>
                      <a:r>
                        <a:rPr lang="en-US" baseline="0" dirty="0" smtClean="0"/>
                        <a:t> content validity? Explain</a:t>
                      </a:r>
                      <a:endParaRPr lang="en-US" dirty="0"/>
                    </a:p>
                  </a:txBody>
                  <a:tcPr/>
                </a:tc>
                <a:tc>
                  <a:txBody>
                    <a:bodyPr/>
                    <a:lstStyle/>
                    <a:p>
                      <a:endParaRPr lang="en-US"/>
                    </a:p>
                  </a:txBody>
                  <a:tcPr/>
                </a:tc>
              </a:tr>
              <a:tr h="912390">
                <a:tc>
                  <a:txBody>
                    <a:bodyPr/>
                    <a:lstStyle/>
                    <a:p>
                      <a:r>
                        <a:rPr lang="en-US" dirty="0" smtClean="0"/>
                        <a:t>Does it have predictive validity? Explain? </a:t>
                      </a:r>
                      <a:endParaRPr lang="en-US" dirty="0"/>
                    </a:p>
                  </a:txBody>
                  <a:tcPr/>
                </a:tc>
                <a:tc>
                  <a:txBody>
                    <a:bodyPr/>
                    <a:lstStyle/>
                    <a:p>
                      <a:endParaRPr lang="en-US"/>
                    </a:p>
                  </a:txBody>
                  <a:tcPr/>
                </a:tc>
              </a:tr>
              <a:tr h="912390">
                <a:tc>
                  <a:txBody>
                    <a:bodyPr/>
                    <a:lstStyle/>
                    <a:p>
                      <a:r>
                        <a:rPr lang="en-US" dirty="0" smtClean="0"/>
                        <a:t>Does</a:t>
                      </a:r>
                      <a:r>
                        <a:rPr lang="en-US" baseline="0" dirty="0" smtClean="0"/>
                        <a:t> the exam have a high level of reliability?</a:t>
                      </a:r>
                      <a:endParaRPr lang="en-US" dirty="0"/>
                    </a:p>
                  </a:txBody>
                  <a:tcPr/>
                </a:tc>
                <a:tc>
                  <a:txBody>
                    <a:bodyPr/>
                    <a:lstStyle/>
                    <a:p>
                      <a:endParaRPr lang="en-US"/>
                    </a:p>
                  </a:txBody>
                  <a:tcPr/>
                </a:tc>
              </a:tr>
              <a:tr h="912390">
                <a:tc>
                  <a:txBody>
                    <a:bodyPr/>
                    <a:lstStyle/>
                    <a:p>
                      <a:endParaRPr lang="en-US" dirty="0"/>
                    </a:p>
                  </a:txBody>
                  <a:tcPr/>
                </a:tc>
                <a:tc>
                  <a:txBody>
                    <a:bodyPr/>
                    <a:lstStyle/>
                    <a:p>
                      <a:endParaRPr lang="en-US"/>
                    </a:p>
                  </a:txBody>
                  <a:tcPr/>
                </a:tc>
              </a:tr>
              <a:tr h="912390">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99368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Class Activities</a:t>
            </a:r>
          </a:p>
          <a:p>
            <a:pPr lvl="1"/>
            <a:r>
              <a:rPr lang="en-US" dirty="0" smtClean="0"/>
              <a:t>Meaning and Memory</a:t>
            </a:r>
          </a:p>
          <a:p>
            <a:pPr lvl="1"/>
            <a:r>
              <a:rPr lang="en-US" dirty="0" smtClean="0"/>
              <a:t>Context and Memory</a:t>
            </a:r>
          </a:p>
          <a:p>
            <a:pPr lvl="1"/>
            <a:r>
              <a:rPr lang="en-US" dirty="0" smtClean="0"/>
              <a:t>Guest Intruder</a:t>
            </a:r>
          </a:p>
          <a:p>
            <a:pPr marL="0" indent="0">
              <a:buNone/>
            </a:pPr>
            <a:r>
              <a:rPr lang="en-US" dirty="0" smtClean="0"/>
              <a:t>Additional Outside Readings</a:t>
            </a:r>
          </a:p>
          <a:p>
            <a:r>
              <a:rPr lang="en-US" dirty="0" smtClean="0"/>
              <a:t>Spin-Off Activities</a:t>
            </a:r>
          </a:p>
          <a:p>
            <a:pPr lvl="1"/>
            <a:r>
              <a:rPr lang="en-US" dirty="0" smtClean="0"/>
              <a:t>Special Topics in Memory</a:t>
            </a:r>
          </a:p>
          <a:p>
            <a:pPr lvl="1"/>
            <a:r>
              <a:rPr lang="en-US" dirty="0" smtClean="0"/>
              <a:t>SERIAL PODCAST</a:t>
            </a:r>
          </a:p>
          <a:p>
            <a:endParaRPr lang="en-US" dirty="0" smtClean="0"/>
          </a:p>
          <a:p>
            <a:endParaRPr lang="en-US" dirty="0"/>
          </a:p>
        </p:txBody>
      </p:sp>
    </p:spTree>
    <p:extLst>
      <p:ext uri="{BB962C8B-B14F-4D97-AF65-F5344CB8AC3E}">
        <p14:creationId xmlns:p14="http://schemas.microsoft.com/office/powerpoint/2010/main" val="72095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ctr">
              <a:buNone/>
            </a:pPr>
            <a:r>
              <a:rPr lang="en-US" sz="7200" dirty="0" smtClean="0"/>
              <a:t>FLYING </a:t>
            </a:r>
          </a:p>
          <a:p>
            <a:pPr marL="0" indent="0" algn="ctr">
              <a:buNone/>
            </a:pPr>
            <a:r>
              <a:rPr lang="en-US" sz="7200" dirty="0" smtClean="0"/>
              <a:t>A </a:t>
            </a:r>
          </a:p>
          <a:p>
            <a:pPr marL="0" indent="0" algn="ctr">
              <a:buNone/>
            </a:pPr>
            <a:r>
              <a:rPr lang="en-US" sz="7200" dirty="0" smtClean="0"/>
              <a:t>KITE</a:t>
            </a:r>
            <a:endParaRPr lang="en-US" sz="7200" dirty="0"/>
          </a:p>
        </p:txBody>
      </p:sp>
    </p:spTree>
    <p:extLst>
      <p:ext uri="{BB962C8B-B14F-4D97-AF65-F5344CB8AC3E}">
        <p14:creationId xmlns:p14="http://schemas.microsoft.com/office/powerpoint/2010/main" val="137265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newspaper is better than a magazine. A seashore is a better place than the street. At first it is better to run than to walk. You may have to try it several times. It takes some skill but it is easy to learn. Even young children can enjoy it. Once successful, complications are </a:t>
            </a:r>
            <a:r>
              <a:rPr lang="en-US" dirty="0" err="1"/>
              <a:t>minmal</a:t>
            </a:r>
            <a:r>
              <a:rPr lang="en-US" dirty="0"/>
              <a:t>. Birds seldom get too close. Rain, however, soaks in very fast. Too many people doing the same thing can also cause problems. One needs a lot of room. If there are no complications, it can be very peaceful. A rock will serve as an anchor. If things break lose from it, however you will not get a second chance.</a:t>
            </a:r>
          </a:p>
          <a:p>
            <a:endParaRPr lang="en-US" dirty="0"/>
          </a:p>
        </p:txBody>
      </p:sp>
    </p:spTree>
    <p:extLst>
      <p:ext uri="{BB962C8B-B14F-4D97-AF65-F5344CB8AC3E}">
        <p14:creationId xmlns:p14="http://schemas.microsoft.com/office/powerpoint/2010/main" val="3542026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8: Developmental</a:t>
            </a:r>
            <a:endParaRPr lang="en-US" dirty="0"/>
          </a:p>
        </p:txBody>
      </p:sp>
      <p:sp>
        <p:nvSpPr>
          <p:cNvPr id="3" name="Content Placeholder 2"/>
          <p:cNvSpPr>
            <a:spLocks noGrp="1"/>
          </p:cNvSpPr>
          <p:nvPr>
            <p:ph idx="1"/>
          </p:nvPr>
        </p:nvSpPr>
        <p:spPr/>
        <p:txBody>
          <a:bodyPr>
            <a:normAutofit fontScale="85000" lnSpcReduction="20000"/>
          </a:bodyPr>
          <a:lstStyle/>
          <a:p>
            <a:r>
              <a:rPr lang="en-US" dirty="0"/>
              <a:t>CLASS </a:t>
            </a:r>
            <a:r>
              <a:rPr lang="en-US" dirty="0" smtClean="0"/>
              <a:t>ACTIVITIES</a:t>
            </a:r>
          </a:p>
          <a:p>
            <a:pPr lvl="1"/>
            <a:r>
              <a:rPr lang="en-US" dirty="0" smtClean="0"/>
              <a:t>Toys/Games/Books and Piaget</a:t>
            </a:r>
          </a:p>
          <a:p>
            <a:pPr lvl="1"/>
            <a:r>
              <a:rPr lang="en-US" dirty="0" smtClean="0"/>
              <a:t>Lifeline and Decade Game</a:t>
            </a:r>
            <a:endParaRPr lang="en-US" dirty="0"/>
          </a:p>
          <a:p>
            <a:r>
              <a:rPr lang="en-US" dirty="0"/>
              <a:t>ADDITIONAL/OUTSIDE </a:t>
            </a:r>
            <a:r>
              <a:rPr lang="en-US" dirty="0" smtClean="0"/>
              <a:t>READINGS</a:t>
            </a:r>
          </a:p>
          <a:p>
            <a:pPr lvl="1"/>
            <a:r>
              <a:rPr lang="en-US" dirty="0" smtClean="0"/>
              <a:t>“Social Consequences of the Internet for Adolescents”</a:t>
            </a:r>
          </a:p>
          <a:p>
            <a:pPr lvl="1"/>
            <a:r>
              <a:rPr lang="en-US" b="1" dirty="0" smtClean="0"/>
              <a:t>“Blessed </a:t>
            </a:r>
            <a:r>
              <a:rPr lang="en-US" b="1" dirty="0"/>
              <a:t>are those who mourn--and those who comfort </a:t>
            </a:r>
            <a:r>
              <a:rPr lang="en-US" b="1" dirty="0" smtClean="0"/>
              <a:t>them”</a:t>
            </a:r>
          </a:p>
          <a:p>
            <a:pPr lvl="1"/>
            <a:r>
              <a:rPr lang="en-US" b="1" dirty="0" smtClean="0"/>
              <a:t>“Harnessing </a:t>
            </a:r>
            <a:r>
              <a:rPr lang="en-US" b="1" dirty="0"/>
              <a:t>the wisdom of the </a:t>
            </a:r>
            <a:r>
              <a:rPr lang="en-US" b="1" dirty="0" smtClean="0"/>
              <a:t>ages”</a:t>
            </a:r>
          </a:p>
          <a:p>
            <a:r>
              <a:rPr lang="en-US" dirty="0" smtClean="0"/>
              <a:t>SPIN-OFF Lecture</a:t>
            </a:r>
          </a:p>
          <a:p>
            <a:pPr lvl="1"/>
            <a:r>
              <a:rPr lang="en-US" dirty="0" smtClean="0"/>
              <a:t>Cross-Cultural views of Masculinity</a:t>
            </a:r>
            <a:endParaRPr lang="en-US" dirty="0"/>
          </a:p>
          <a:p>
            <a:pPr marL="0" indent="0">
              <a:buNone/>
            </a:pPr>
            <a:endParaRPr lang="en-US" dirty="0"/>
          </a:p>
        </p:txBody>
      </p:sp>
    </p:spTree>
    <p:extLst>
      <p:ext uri="{BB962C8B-B14F-4D97-AF65-F5344CB8AC3E}">
        <p14:creationId xmlns:p14="http://schemas.microsoft.com/office/powerpoint/2010/main" val="4037293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Decades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0-9-     _________    _____________    _________________</a:t>
            </a:r>
          </a:p>
          <a:p>
            <a:r>
              <a:rPr lang="en-US" dirty="0" smtClean="0"/>
              <a:t>10-19 -_________    _____________    _________________</a:t>
            </a:r>
          </a:p>
          <a:p>
            <a:r>
              <a:rPr lang="en-US" dirty="0" smtClean="0"/>
              <a:t>20-29 -_________    _____________    _________________</a:t>
            </a:r>
          </a:p>
          <a:p>
            <a:r>
              <a:rPr lang="en-US" dirty="0" smtClean="0"/>
              <a:t>30-39 -_________    _____________    _________________</a:t>
            </a:r>
          </a:p>
          <a:p>
            <a:r>
              <a:rPr lang="en-US" dirty="0" smtClean="0"/>
              <a:t>40-49 -_________    _____________    _________________</a:t>
            </a:r>
          </a:p>
          <a:p>
            <a:r>
              <a:rPr lang="en-US" dirty="0" smtClean="0"/>
              <a:t>50-59 -_________    _____________    _________________</a:t>
            </a:r>
          </a:p>
          <a:p>
            <a:r>
              <a:rPr lang="en-US" dirty="0" smtClean="0"/>
              <a:t>60-69 -_________    _____________    _________________</a:t>
            </a:r>
          </a:p>
          <a:p>
            <a:r>
              <a:rPr lang="en-US" dirty="0" smtClean="0"/>
              <a:t>70-79 -_________    _____________    _________________</a:t>
            </a:r>
          </a:p>
          <a:p>
            <a:r>
              <a:rPr lang="en-US" dirty="0" smtClean="0"/>
              <a:t>80-89 -_________    _____________    _________________</a:t>
            </a:r>
          </a:p>
          <a:p>
            <a:r>
              <a:rPr lang="en-US" dirty="0" smtClean="0"/>
              <a:t>90-99 -_________    _____________    _________________</a:t>
            </a:r>
            <a:endParaRPr lang="en-US" dirty="0"/>
          </a:p>
        </p:txBody>
      </p:sp>
    </p:spTree>
    <p:extLst>
      <p:ext uri="{BB962C8B-B14F-4D97-AF65-F5344CB8AC3E}">
        <p14:creationId xmlns:p14="http://schemas.microsoft.com/office/powerpoint/2010/main" val="1117096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3649" y="0"/>
            <a:ext cx="11388468" cy="6858000"/>
          </a:xfrm>
          <a:prstGeom prst="rect">
            <a:avLst/>
          </a:prstGeom>
        </p:spPr>
      </p:pic>
    </p:spTree>
    <p:extLst>
      <p:ext uri="{BB962C8B-B14F-4D97-AF65-F5344CB8AC3E}">
        <p14:creationId xmlns:p14="http://schemas.microsoft.com/office/powerpoint/2010/main" val="422154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History of scores</a:t>
            </a:r>
          </a:p>
          <a:p>
            <a:r>
              <a:rPr lang="en-US" dirty="0"/>
              <a:t>Should I go an inch deep and a mile wide or whatever the opposite of that would be? </a:t>
            </a:r>
          </a:p>
          <a:p>
            <a:r>
              <a:rPr lang="en-US" dirty="0" smtClean="0"/>
              <a:t>Syllabus </a:t>
            </a:r>
            <a:r>
              <a:rPr lang="en-US" dirty="0"/>
              <a:t>research</a:t>
            </a:r>
          </a:p>
          <a:p>
            <a:pPr lvl="1"/>
            <a:r>
              <a:rPr lang="en-US" dirty="0"/>
              <a:t>What did I find?</a:t>
            </a:r>
          </a:p>
          <a:p>
            <a:pPr lvl="2"/>
            <a:r>
              <a:rPr lang="en-US" dirty="0"/>
              <a:t>Research Paper or Multiple Short Papers</a:t>
            </a:r>
          </a:p>
          <a:p>
            <a:pPr lvl="2"/>
            <a:r>
              <a:rPr lang="en-US" dirty="0"/>
              <a:t>Experimental Design/Science Fair-not logistically possible (too many students, smaller group could work)</a:t>
            </a:r>
          </a:p>
          <a:p>
            <a:pPr lvl="2"/>
            <a:r>
              <a:rPr lang="en-US" dirty="0"/>
              <a:t>Take place in a research study-Have had one student do something at University of Delaware for extra credit</a:t>
            </a:r>
          </a:p>
          <a:p>
            <a:pPr lvl="2"/>
            <a:r>
              <a:rPr lang="en-US" dirty="0"/>
              <a:t>Ancillary Readings/Texts</a:t>
            </a:r>
          </a:p>
          <a:p>
            <a:pPr lvl="2"/>
            <a:r>
              <a:rPr lang="en-US" dirty="0"/>
              <a:t>Spin-Off Topics</a:t>
            </a:r>
          </a:p>
          <a:p>
            <a:pPr lvl="2"/>
            <a:r>
              <a:rPr lang="en-US" dirty="0"/>
              <a:t>Overall what I want to achieve is to have course that is full integrated with social studies curriculum and be cross-curricular at the same time, try to find opportunities to vertical team in your building</a:t>
            </a:r>
          </a:p>
          <a:p>
            <a:endParaRPr lang="en-US" dirty="0"/>
          </a:p>
        </p:txBody>
      </p:sp>
    </p:spTree>
    <p:extLst>
      <p:ext uri="{BB962C8B-B14F-4D97-AF65-F5344CB8AC3E}">
        <p14:creationId xmlns:p14="http://schemas.microsoft.com/office/powerpoint/2010/main" val="3464532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70457" y="2279560"/>
            <a:ext cx="10948283" cy="3952725"/>
          </a:xfrm>
        </p:spPr>
        <p:txBody>
          <a:bodyPr>
            <a:normAutofit fontScale="40000" lnSpcReduction="20000"/>
          </a:bodyPr>
          <a:lstStyle/>
          <a:p>
            <a:r>
              <a:rPr lang="en-US" dirty="0" smtClean="0"/>
              <a:t>YEAR TEMPLATE</a:t>
            </a:r>
          </a:p>
          <a:p>
            <a:r>
              <a:rPr lang="en-US" dirty="0"/>
              <a:t>100 DAYS FOR </a:t>
            </a:r>
            <a:r>
              <a:rPr lang="en-US" dirty="0" smtClean="0"/>
              <a:t>INSRUCTION </a:t>
            </a:r>
            <a:r>
              <a:rPr lang="en-US" dirty="0"/>
              <a:t>AND </a:t>
            </a:r>
            <a:r>
              <a:rPr lang="en-US" dirty="0" smtClean="0"/>
              <a:t>ASSESSMENT</a:t>
            </a:r>
          </a:p>
          <a:p>
            <a:r>
              <a:rPr lang="en-US" dirty="0" smtClean="0"/>
              <a:t>FOUR SHORT PAPERS (2-3 PAGES) (THREE ARE OPPOSING VIEWPOINTS FOLLOWED WITH A STRUCTURED CLASS DEBATE)</a:t>
            </a:r>
          </a:p>
          <a:p>
            <a:pPr lvl="1"/>
            <a:r>
              <a:rPr lang="en-US" dirty="0" smtClean="0">
                <a:solidFill>
                  <a:srgbClr val="FF0000"/>
                </a:solidFill>
              </a:rPr>
              <a:t>Does media/video games cause violence</a:t>
            </a:r>
          </a:p>
          <a:p>
            <a:pPr lvl="1"/>
            <a:r>
              <a:rPr lang="en-US" dirty="0" smtClean="0"/>
              <a:t>Is Multiple </a:t>
            </a:r>
            <a:r>
              <a:rPr lang="en-US" dirty="0" err="1" smtClean="0"/>
              <a:t>Intellience</a:t>
            </a:r>
            <a:r>
              <a:rPr lang="en-US" dirty="0" smtClean="0"/>
              <a:t> Valid?</a:t>
            </a:r>
            <a:endParaRPr lang="en-US" dirty="0" smtClean="0">
              <a:solidFill>
                <a:srgbClr val="FF0000"/>
              </a:solidFill>
            </a:endParaRPr>
          </a:p>
          <a:p>
            <a:pPr lvl="1"/>
            <a:r>
              <a:rPr lang="en-US" dirty="0" smtClean="0">
                <a:solidFill>
                  <a:srgbClr val="FF0000"/>
                </a:solidFill>
              </a:rPr>
              <a:t>Is Depression biologically linked?</a:t>
            </a:r>
          </a:p>
          <a:p>
            <a:pPr lvl="1"/>
            <a:r>
              <a:rPr lang="en-US" dirty="0" smtClean="0">
                <a:solidFill>
                  <a:srgbClr val="FF0000"/>
                </a:solidFill>
              </a:rPr>
              <a:t>Gender stereotyping paper</a:t>
            </a:r>
          </a:p>
          <a:p>
            <a:r>
              <a:rPr lang="en-US" dirty="0" smtClean="0"/>
              <a:t>2 ALTERNATE ASSESSMENTS (1</a:t>
            </a:r>
            <a:r>
              <a:rPr lang="en-US" baseline="30000" dirty="0" smtClean="0"/>
              <a:t>ST</a:t>
            </a:r>
            <a:r>
              <a:rPr lang="en-US" dirty="0" smtClean="0"/>
              <a:t> AND 3</a:t>
            </a:r>
            <a:r>
              <a:rPr lang="en-US" baseline="30000" dirty="0" smtClean="0"/>
              <a:t>RD</a:t>
            </a:r>
            <a:r>
              <a:rPr lang="en-US" dirty="0" smtClean="0"/>
              <a:t> QUARTER)</a:t>
            </a:r>
          </a:p>
          <a:p>
            <a:r>
              <a:rPr lang="en-US" dirty="0" smtClean="0">
                <a:solidFill>
                  <a:srgbClr val="FF0000"/>
                </a:solidFill>
              </a:rPr>
              <a:t>2 GROUP PROJECTS (2</a:t>
            </a:r>
            <a:r>
              <a:rPr lang="en-US" baseline="30000" dirty="0" smtClean="0">
                <a:solidFill>
                  <a:srgbClr val="FF0000"/>
                </a:solidFill>
              </a:rPr>
              <a:t>ND</a:t>
            </a:r>
            <a:r>
              <a:rPr lang="en-US" dirty="0" smtClean="0">
                <a:solidFill>
                  <a:srgbClr val="FF0000"/>
                </a:solidFill>
              </a:rPr>
              <a:t> SEMESTER AND END OF YEAR)</a:t>
            </a:r>
          </a:p>
          <a:p>
            <a:endParaRPr lang="en-US" dirty="0"/>
          </a:p>
          <a:p>
            <a:r>
              <a:rPr lang="en-US" dirty="0" smtClean="0"/>
              <a:t>MY UNIT TEMPLATE</a:t>
            </a:r>
          </a:p>
          <a:p>
            <a:r>
              <a:rPr lang="en-US" dirty="0" smtClean="0"/>
              <a:t>100 DAYS FOR INSTRUCTION AND ASSESSMENT</a:t>
            </a:r>
          </a:p>
          <a:p>
            <a:r>
              <a:rPr lang="en-US" dirty="0" smtClean="0"/>
              <a:t>ACTIVTIES</a:t>
            </a:r>
          </a:p>
          <a:p>
            <a:r>
              <a:rPr lang="en-US" dirty="0" smtClean="0"/>
              <a:t>OUTSIDE READING</a:t>
            </a:r>
          </a:p>
          <a:p>
            <a:r>
              <a:rPr lang="en-US" dirty="0" smtClean="0"/>
              <a:t>CARRY OVER DAY/EXTENSION LECTURE</a:t>
            </a:r>
          </a:p>
          <a:p>
            <a:r>
              <a:rPr lang="en-US" dirty="0" smtClean="0"/>
              <a:t>2-3 QUIZZES FOR EACH UNIT (STRAIGHTFOWARD VOCABULARY DRIVEN, NOT MEANT TO BE CHALLENGING)</a:t>
            </a:r>
          </a:p>
          <a:p>
            <a:r>
              <a:rPr lang="en-US" dirty="0" smtClean="0"/>
              <a:t>1 UNIT EXAM W/FRQ (TEST CONSTRUCTION 20 TERM DRIVEN QUESTIONS, FIVE DIFFICULT, 1 SOPHISTICATED, 1 FRQ)</a:t>
            </a:r>
          </a:p>
          <a:p>
            <a:pPr marL="0" indent="0">
              <a:buNone/>
            </a:pPr>
            <a:endParaRPr lang="en-US" dirty="0"/>
          </a:p>
        </p:txBody>
      </p:sp>
    </p:spTree>
    <p:extLst>
      <p:ext uri="{BB962C8B-B14F-4D97-AF65-F5344CB8AC3E}">
        <p14:creationId xmlns:p14="http://schemas.microsoft.com/office/powerpoint/2010/main" val="2926032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one is the “</a:t>
            </a:r>
            <a:r>
              <a:rPr lang="en-US" dirty="0" err="1" smtClean="0"/>
              <a:t>booba</a:t>
            </a:r>
            <a:r>
              <a:rPr lang="en-US" dirty="0" smtClean="0"/>
              <a:t>” and which one is the “</a:t>
            </a:r>
            <a:r>
              <a:rPr lang="en-US" dirty="0" err="1" smtClean="0"/>
              <a:t>kikki</a:t>
            </a:r>
            <a:r>
              <a:rPr lang="en-US" dirty="0" smtClean="0"/>
              <a:t>?”</a:t>
            </a:r>
            <a:endParaRPr lang="en-US" dirty="0"/>
          </a:p>
        </p:txBody>
      </p:sp>
      <p:sp>
        <p:nvSpPr>
          <p:cNvPr id="4" name="Freeform 3"/>
          <p:cNvSpPr/>
          <p:nvPr/>
        </p:nvSpPr>
        <p:spPr>
          <a:xfrm>
            <a:off x="1446547" y="2790324"/>
            <a:ext cx="2343150" cy="2786063"/>
          </a:xfrm>
          <a:custGeom>
            <a:avLst/>
            <a:gdLst>
              <a:gd name="connsiteX0" fmla="*/ 1157287 w 2343150"/>
              <a:gd name="connsiteY0" fmla="*/ 85725 h 2786063"/>
              <a:gd name="connsiteX1" fmla="*/ 1085850 w 2343150"/>
              <a:gd name="connsiteY1" fmla="*/ 28575 h 2786063"/>
              <a:gd name="connsiteX2" fmla="*/ 1000125 w 2343150"/>
              <a:gd name="connsiteY2" fmla="*/ 14288 h 2786063"/>
              <a:gd name="connsiteX3" fmla="*/ 942975 w 2343150"/>
              <a:gd name="connsiteY3" fmla="*/ 0 h 2786063"/>
              <a:gd name="connsiteX4" fmla="*/ 471487 w 2343150"/>
              <a:gd name="connsiteY4" fmla="*/ 14288 h 2786063"/>
              <a:gd name="connsiteX5" fmla="*/ 442912 w 2343150"/>
              <a:gd name="connsiteY5" fmla="*/ 57150 h 2786063"/>
              <a:gd name="connsiteX6" fmla="*/ 514350 w 2343150"/>
              <a:gd name="connsiteY6" fmla="*/ 342900 h 2786063"/>
              <a:gd name="connsiteX7" fmla="*/ 542925 w 2343150"/>
              <a:gd name="connsiteY7" fmla="*/ 385763 h 2786063"/>
              <a:gd name="connsiteX8" fmla="*/ 585787 w 2343150"/>
              <a:gd name="connsiteY8" fmla="*/ 414338 h 2786063"/>
              <a:gd name="connsiteX9" fmla="*/ 628650 w 2343150"/>
              <a:gd name="connsiteY9" fmla="*/ 457200 h 2786063"/>
              <a:gd name="connsiteX10" fmla="*/ 714375 w 2343150"/>
              <a:gd name="connsiteY10" fmla="*/ 485775 h 2786063"/>
              <a:gd name="connsiteX11" fmla="*/ 757237 w 2343150"/>
              <a:gd name="connsiteY11" fmla="*/ 528638 h 2786063"/>
              <a:gd name="connsiteX12" fmla="*/ 671512 w 2343150"/>
              <a:gd name="connsiteY12" fmla="*/ 642938 h 2786063"/>
              <a:gd name="connsiteX13" fmla="*/ 571500 w 2343150"/>
              <a:gd name="connsiteY13" fmla="*/ 700088 h 2786063"/>
              <a:gd name="connsiteX14" fmla="*/ 528637 w 2343150"/>
              <a:gd name="connsiteY14" fmla="*/ 728663 h 2786063"/>
              <a:gd name="connsiteX15" fmla="*/ 385762 w 2343150"/>
              <a:gd name="connsiteY15" fmla="*/ 757238 h 2786063"/>
              <a:gd name="connsiteX16" fmla="*/ 342900 w 2343150"/>
              <a:gd name="connsiteY16" fmla="*/ 771525 h 2786063"/>
              <a:gd name="connsiteX17" fmla="*/ 271462 w 2343150"/>
              <a:gd name="connsiteY17" fmla="*/ 785813 h 2786063"/>
              <a:gd name="connsiteX18" fmla="*/ 185737 w 2343150"/>
              <a:gd name="connsiteY18" fmla="*/ 814388 h 2786063"/>
              <a:gd name="connsiteX19" fmla="*/ 157162 w 2343150"/>
              <a:gd name="connsiteY19" fmla="*/ 857250 h 2786063"/>
              <a:gd name="connsiteX20" fmla="*/ 142875 w 2343150"/>
              <a:gd name="connsiteY20" fmla="*/ 900113 h 2786063"/>
              <a:gd name="connsiteX21" fmla="*/ 85725 w 2343150"/>
              <a:gd name="connsiteY21" fmla="*/ 985838 h 2786063"/>
              <a:gd name="connsiteX22" fmla="*/ 57150 w 2343150"/>
              <a:gd name="connsiteY22" fmla="*/ 1028700 h 2786063"/>
              <a:gd name="connsiteX23" fmla="*/ 28575 w 2343150"/>
              <a:gd name="connsiteY23" fmla="*/ 1114425 h 2786063"/>
              <a:gd name="connsiteX24" fmla="*/ 14287 w 2343150"/>
              <a:gd name="connsiteY24" fmla="*/ 1214438 h 2786063"/>
              <a:gd name="connsiteX25" fmla="*/ 0 w 2343150"/>
              <a:gd name="connsiteY25" fmla="*/ 1271588 h 2786063"/>
              <a:gd name="connsiteX26" fmla="*/ 42862 w 2343150"/>
              <a:gd name="connsiteY26" fmla="*/ 1471613 h 2786063"/>
              <a:gd name="connsiteX27" fmla="*/ 57150 w 2343150"/>
              <a:gd name="connsiteY27" fmla="*/ 1514475 h 2786063"/>
              <a:gd name="connsiteX28" fmla="*/ 114300 w 2343150"/>
              <a:gd name="connsiteY28" fmla="*/ 1557338 h 2786063"/>
              <a:gd name="connsiteX29" fmla="*/ 185737 w 2343150"/>
              <a:gd name="connsiteY29" fmla="*/ 1628775 h 2786063"/>
              <a:gd name="connsiteX30" fmla="*/ 285750 w 2343150"/>
              <a:gd name="connsiteY30" fmla="*/ 1657350 h 2786063"/>
              <a:gd name="connsiteX31" fmla="*/ 328612 w 2343150"/>
              <a:gd name="connsiteY31" fmla="*/ 1671638 h 2786063"/>
              <a:gd name="connsiteX32" fmla="*/ 471487 w 2343150"/>
              <a:gd name="connsiteY32" fmla="*/ 1657350 h 2786063"/>
              <a:gd name="connsiteX33" fmla="*/ 514350 w 2343150"/>
              <a:gd name="connsiteY33" fmla="*/ 1628775 h 2786063"/>
              <a:gd name="connsiteX34" fmla="*/ 557212 w 2343150"/>
              <a:gd name="connsiteY34" fmla="*/ 1614488 h 2786063"/>
              <a:gd name="connsiteX35" fmla="*/ 585787 w 2343150"/>
              <a:gd name="connsiteY35" fmla="*/ 1571625 h 2786063"/>
              <a:gd name="connsiteX36" fmla="*/ 614362 w 2343150"/>
              <a:gd name="connsiteY36" fmla="*/ 1485900 h 2786063"/>
              <a:gd name="connsiteX37" fmla="*/ 642937 w 2343150"/>
              <a:gd name="connsiteY37" fmla="*/ 1443038 h 2786063"/>
              <a:gd name="connsiteX38" fmla="*/ 671512 w 2343150"/>
              <a:gd name="connsiteY38" fmla="*/ 1357313 h 2786063"/>
              <a:gd name="connsiteX39" fmla="*/ 700087 w 2343150"/>
              <a:gd name="connsiteY39" fmla="*/ 1314450 h 2786063"/>
              <a:gd name="connsiteX40" fmla="*/ 714375 w 2343150"/>
              <a:gd name="connsiteY40" fmla="*/ 1271588 h 2786063"/>
              <a:gd name="connsiteX41" fmla="*/ 757237 w 2343150"/>
              <a:gd name="connsiteY41" fmla="*/ 1214438 h 2786063"/>
              <a:gd name="connsiteX42" fmla="*/ 842962 w 2343150"/>
              <a:gd name="connsiteY42" fmla="*/ 1085850 h 2786063"/>
              <a:gd name="connsiteX43" fmla="*/ 914400 w 2343150"/>
              <a:gd name="connsiteY43" fmla="*/ 1014413 h 2786063"/>
              <a:gd name="connsiteX44" fmla="*/ 1014412 w 2343150"/>
              <a:gd name="connsiteY44" fmla="*/ 985838 h 2786063"/>
              <a:gd name="connsiteX45" fmla="*/ 1157287 w 2343150"/>
              <a:gd name="connsiteY45" fmla="*/ 1000125 h 2786063"/>
              <a:gd name="connsiteX46" fmla="*/ 1214437 w 2343150"/>
              <a:gd name="connsiteY46" fmla="*/ 1042988 h 2786063"/>
              <a:gd name="connsiteX47" fmla="*/ 1243012 w 2343150"/>
              <a:gd name="connsiteY47" fmla="*/ 1085850 h 2786063"/>
              <a:gd name="connsiteX48" fmla="*/ 1285875 w 2343150"/>
              <a:gd name="connsiteY48" fmla="*/ 1185863 h 2786063"/>
              <a:gd name="connsiteX49" fmla="*/ 1271587 w 2343150"/>
              <a:gd name="connsiteY49" fmla="*/ 1400175 h 2786063"/>
              <a:gd name="connsiteX50" fmla="*/ 1257300 w 2343150"/>
              <a:gd name="connsiteY50" fmla="*/ 1457325 h 2786063"/>
              <a:gd name="connsiteX51" fmla="*/ 1185862 w 2343150"/>
              <a:gd name="connsiteY51" fmla="*/ 1514475 h 2786063"/>
              <a:gd name="connsiteX52" fmla="*/ 1128712 w 2343150"/>
              <a:gd name="connsiteY52" fmla="*/ 1571625 h 2786063"/>
              <a:gd name="connsiteX53" fmla="*/ 942975 w 2343150"/>
              <a:gd name="connsiteY53" fmla="*/ 1671638 h 2786063"/>
              <a:gd name="connsiteX54" fmla="*/ 900112 w 2343150"/>
              <a:gd name="connsiteY54" fmla="*/ 1700213 h 2786063"/>
              <a:gd name="connsiteX55" fmla="*/ 828675 w 2343150"/>
              <a:gd name="connsiteY55" fmla="*/ 1714500 h 2786063"/>
              <a:gd name="connsiteX56" fmla="*/ 628650 w 2343150"/>
              <a:gd name="connsiteY56" fmla="*/ 1743075 h 2786063"/>
              <a:gd name="connsiteX57" fmla="*/ 528637 w 2343150"/>
              <a:gd name="connsiteY57" fmla="*/ 1771650 h 2786063"/>
              <a:gd name="connsiteX58" fmla="*/ 385762 w 2343150"/>
              <a:gd name="connsiteY58" fmla="*/ 1800225 h 2786063"/>
              <a:gd name="connsiteX59" fmla="*/ 342900 w 2343150"/>
              <a:gd name="connsiteY59" fmla="*/ 1843088 h 2786063"/>
              <a:gd name="connsiteX60" fmla="*/ 314325 w 2343150"/>
              <a:gd name="connsiteY60" fmla="*/ 1900238 h 2786063"/>
              <a:gd name="connsiteX61" fmla="*/ 285750 w 2343150"/>
              <a:gd name="connsiteY61" fmla="*/ 1943100 h 2786063"/>
              <a:gd name="connsiteX62" fmla="*/ 257175 w 2343150"/>
              <a:gd name="connsiteY62" fmla="*/ 2000250 h 2786063"/>
              <a:gd name="connsiteX63" fmla="*/ 242887 w 2343150"/>
              <a:gd name="connsiteY63" fmla="*/ 2043113 h 2786063"/>
              <a:gd name="connsiteX64" fmla="*/ 214312 w 2343150"/>
              <a:gd name="connsiteY64" fmla="*/ 2085975 h 2786063"/>
              <a:gd name="connsiteX65" fmla="*/ 200025 w 2343150"/>
              <a:gd name="connsiteY65" fmla="*/ 2128838 h 2786063"/>
              <a:gd name="connsiteX66" fmla="*/ 200025 w 2343150"/>
              <a:gd name="connsiteY66" fmla="*/ 2486025 h 2786063"/>
              <a:gd name="connsiteX67" fmla="*/ 228600 w 2343150"/>
              <a:gd name="connsiteY67" fmla="*/ 2528888 h 2786063"/>
              <a:gd name="connsiteX68" fmla="*/ 271462 w 2343150"/>
              <a:gd name="connsiteY68" fmla="*/ 2543175 h 2786063"/>
              <a:gd name="connsiteX69" fmla="*/ 328612 w 2343150"/>
              <a:gd name="connsiteY69" fmla="*/ 2586038 h 2786063"/>
              <a:gd name="connsiteX70" fmla="*/ 371475 w 2343150"/>
              <a:gd name="connsiteY70" fmla="*/ 2600325 h 2786063"/>
              <a:gd name="connsiteX71" fmla="*/ 428625 w 2343150"/>
              <a:gd name="connsiteY71" fmla="*/ 2628900 h 2786063"/>
              <a:gd name="connsiteX72" fmla="*/ 471487 w 2343150"/>
              <a:gd name="connsiteY72" fmla="*/ 2643188 h 2786063"/>
              <a:gd name="connsiteX73" fmla="*/ 514350 w 2343150"/>
              <a:gd name="connsiteY73" fmla="*/ 2671763 h 2786063"/>
              <a:gd name="connsiteX74" fmla="*/ 557212 w 2343150"/>
              <a:gd name="connsiteY74" fmla="*/ 2686050 h 2786063"/>
              <a:gd name="connsiteX75" fmla="*/ 714375 w 2343150"/>
              <a:gd name="connsiteY75" fmla="*/ 2728913 h 2786063"/>
              <a:gd name="connsiteX76" fmla="*/ 857250 w 2343150"/>
              <a:gd name="connsiteY76" fmla="*/ 2771775 h 2786063"/>
              <a:gd name="connsiteX77" fmla="*/ 942975 w 2343150"/>
              <a:gd name="connsiteY77" fmla="*/ 2786063 h 2786063"/>
              <a:gd name="connsiteX78" fmla="*/ 1671637 w 2343150"/>
              <a:gd name="connsiteY78" fmla="*/ 2728913 h 2786063"/>
              <a:gd name="connsiteX79" fmla="*/ 1771650 w 2343150"/>
              <a:gd name="connsiteY79" fmla="*/ 2686050 h 2786063"/>
              <a:gd name="connsiteX80" fmla="*/ 1871662 w 2343150"/>
              <a:gd name="connsiteY80" fmla="*/ 2600325 h 2786063"/>
              <a:gd name="connsiteX81" fmla="*/ 1928812 w 2343150"/>
              <a:gd name="connsiteY81" fmla="*/ 2514600 h 2786063"/>
              <a:gd name="connsiteX82" fmla="*/ 1943100 w 2343150"/>
              <a:gd name="connsiteY82" fmla="*/ 2457450 h 2786063"/>
              <a:gd name="connsiteX83" fmla="*/ 1957387 w 2343150"/>
              <a:gd name="connsiteY83" fmla="*/ 2414588 h 2786063"/>
              <a:gd name="connsiteX84" fmla="*/ 1928812 w 2343150"/>
              <a:gd name="connsiteY84" fmla="*/ 2057400 h 2786063"/>
              <a:gd name="connsiteX85" fmla="*/ 1914525 w 2343150"/>
              <a:gd name="connsiteY85" fmla="*/ 2000250 h 2786063"/>
              <a:gd name="connsiteX86" fmla="*/ 1871662 w 2343150"/>
              <a:gd name="connsiteY86" fmla="*/ 1914525 h 2786063"/>
              <a:gd name="connsiteX87" fmla="*/ 1857375 w 2343150"/>
              <a:gd name="connsiteY87" fmla="*/ 1857375 h 2786063"/>
              <a:gd name="connsiteX88" fmla="*/ 1843087 w 2343150"/>
              <a:gd name="connsiteY88" fmla="*/ 1814513 h 2786063"/>
              <a:gd name="connsiteX89" fmla="*/ 1828800 w 2343150"/>
              <a:gd name="connsiteY89" fmla="*/ 1757363 h 2786063"/>
              <a:gd name="connsiteX90" fmla="*/ 1800225 w 2343150"/>
              <a:gd name="connsiteY90" fmla="*/ 1671638 h 2786063"/>
              <a:gd name="connsiteX91" fmla="*/ 1785937 w 2343150"/>
              <a:gd name="connsiteY91" fmla="*/ 1628775 h 2786063"/>
              <a:gd name="connsiteX92" fmla="*/ 1800225 w 2343150"/>
              <a:gd name="connsiteY92" fmla="*/ 1500188 h 2786063"/>
              <a:gd name="connsiteX93" fmla="*/ 1885950 w 2343150"/>
              <a:gd name="connsiteY93" fmla="*/ 1471613 h 2786063"/>
              <a:gd name="connsiteX94" fmla="*/ 2228850 w 2343150"/>
              <a:gd name="connsiteY94" fmla="*/ 1457325 h 2786063"/>
              <a:gd name="connsiteX95" fmla="*/ 2314575 w 2343150"/>
              <a:gd name="connsiteY95" fmla="*/ 1414463 h 2786063"/>
              <a:gd name="connsiteX96" fmla="*/ 2328862 w 2343150"/>
              <a:gd name="connsiteY96" fmla="*/ 1357313 h 2786063"/>
              <a:gd name="connsiteX97" fmla="*/ 2343150 w 2343150"/>
              <a:gd name="connsiteY97" fmla="*/ 1314450 h 2786063"/>
              <a:gd name="connsiteX98" fmla="*/ 2328862 w 2343150"/>
              <a:gd name="connsiteY98" fmla="*/ 1114425 h 2786063"/>
              <a:gd name="connsiteX99" fmla="*/ 2228850 w 2343150"/>
              <a:gd name="connsiteY99" fmla="*/ 985838 h 2786063"/>
              <a:gd name="connsiteX100" fmla="*/ 2171700 w 2343150"/>
              <a:gd name="connsiteY100" fmla="*/ 942975 h 2786063"/>
              <a:gd name="connsiteX101" fmla="*/ 2057400 w 2343150"/>
              <a:gd name="connsiteY101" fmla="*/ 957263 h 2786063"/>
              <a:gd name="connsiteX102" fmla="*/ 2014537 w 2343150"/>
              <a:gd name="connsiteY102" fmla="*/ 985838 h 2786063"/>
              <a:gd name="connsiteX103" fmla="*/ 1900237 w 2343150"/>
              <a:gd name="connsiteY103" fmla="*/ 1057275 h 2786063"/>
              <a:gd name="connsiteX104" fmla="*/ 1785937 w 2343150"/>
              <a:gd name="connsiteY104" fmla="*/ 1085850 h 2786063"/>
              <a:gd name="connsiteX105" fmla="*/ 1528762 w 2343150"/>
              <a:gd name="connsiteY105" fmla="*/ 1071563 h 2786063"/>
              <a:gd name="connsiteX106" fmla="*/ 1485900 w 2343150"/>
              <a:gd name="connsiteY106" fmla="*/ 1057275 h 2786063"/>
              <a:gd name="connsiteX107" fmla="*/ 1428750 w 2343150"/>
              <a:gd name="connsiteY107" fmla="*/ 1042988 h 2786063"/>
              <a:gd name="connsiteX108" fmla="*/ 1314450 w 2343150"/>
              <a:gd name="connsiteY108" fmla="*/ 871538 h 2786063"/>
              <a:gd name="connsiteX109" fmla="*/ 1328737 w 2343150"/>
              <a:gd name="connsiteY109" fmla="*/ 685800 h 2786063"/>
              <a:gd name="connsiteX110" fmla="*/ 1385887 w 2343150"/>
              <a:gd name="connsiteY110" fmla="*/ 642938 h 2786063"/>
              <a:gd name="connsiteX111" fmla="*/ 1485900 w 2343150"/>
              <a:gd name="connsiteY111" fmla="*/ 600075 h 2786063"/>
              <a:gd name="connsiteX112" fmla="*/ 1971675 w 2343150"/>
              <a:gd name="connsiteY112" fmla="*/ 557213 h 2786063"/>
              <a:gd name="connsiteX113" fmla="*/ 2085975 w 2343150"/>
              <a:gd name="connsiteY113" fmla="*/ 400050 h 2786063"/>
              <a:gd name="connsiteX114" fmla="*/ 2100262 w 2343150"/>
              <a:gd name="connsiteY114" fmla="*/ 357188 h 2786063"/>
              <a:gd name="connsiteX115" fmla="*/ 2028825 w 2343150"/>
              <a:gd name="connsiteY115" fmla="*/ 200025 h 2786063"/>
              <a:gd name="connsiteX116" fmla="*/ 1985962 w 2343150"/>
              <a:gd name="connsiteY116" fmla="*/ 185738 h 2786063"/>
              <a:gd name="connsiteX117" fmla="*/ 1771650 w 2343150"/>
              <a:gd name="connsiteY117" fmla="*/ 200025 h 2786063"/>
              <a:gd name="connsiteX118" fmla="*/ 1685925 w 2343150"/>
              <a:gd name="connsiteY118" fmla="*/ 257175 h 2786063"/>
              <a:gd name="connsiteX119" fmla="*/ 1600200 w 2343150"/>
              <a:gd name="connsiteY119" fmla="*/ 300038 h 2786063"/>
              <a:gd name="connsiteX120" fmla="*/ 1557337 w 2343150"/>
              <a:gd name="connsiteY120" fmla="*/ 342900 h 2786063"/>
              <a:gd name="connsiteX121" fmla="*/ 1457325 w 2343150"/>
              <a:gd name="connsiteY121" fmla="*/ 385763 h 2786063"/>
              <a:gd name="connsiteX122" fmla="*/ 1328737 w 2343150"/>
              <a:gd name="connsiteY122" fmla="*/ 457200 h 2786063"/>
              <a:gd name="connsiteX123" fmla="*/ 1285875 w 2343150"/>
              <a:gd name="connsiteY123" fmla="*/ 471488 h 2786063"/>
              <a:gd name="connsiteX124" fmla="*/ 1214437 w 2343150"/>
              <a:gd name="connsiteY124" fmla="*/ 500063 h 2786063"/>
              <a:gd name="connsiteX125" fmla="*/ 1143000 w 2343150"/>
              <a:gd name="connsiteY125" fmla="*/ 557213 h 2786063"/>
              <a:gd name="connsiteX126" fmla="*/ 1100137 w 2343150"/>
              <a:gd name="connsiteY126" fmla="*/ 600075 h 2786063"/>
              <a:gd name="connsiteX127" fmla="*/ 1000125 w 2343150"/>
              <a:gd name="connsiteY127" fmla="*/ 671513 h 2786063"/>
              <a:gd name="connsiteX128" fmla="*/ 942975 w 2343150"/>
              <a:gd name="connsiteY128" fmla="*/ 714375 h 2786063"/>
              <a:gd name="connsiteX129" fmla="*/ 900112 w 2343150"/>
              <a:gd name="connsiteY129" fmla="*/ 728663 h 2786063"/>
              <a:gd name="connsiteX130" fmla="*/ 814387 w 2343150"/>
              <a:gd name="connsiteY130" fmla="*/ 785813 h 2786063"/>
              <a:gd name="connsiteX131" fmla="*/ 671512 w 2343150"/>
              <a:gd name="connsiteY131" fmla="*/ 771525 h 2786063"/>
              <a:gd name="connsiteX132" fmla="*/ 657225 w 2343150"/>
              <a:gd name="connsiteY132" fmla="*/ 714375 h 2786063"/>
              <a:gd name="connsiteX133" fmla="*/ 685800 w 2343150"/>
              <a:gd name="connsiteY133" fmla="*/ 571500 h 2786063"/>
              <a:gd name="connsiteX134" fmla="*/ 700087 w 2343150"/>
              <a:gd name="connsiteY134" fmla="*/ 528638 h 2786063"/>
              <a:gd name="connsiteX135" fmla="*/ 728662 w 2343150"/>
              <a:gd name="connsiteY135" fmla="*/ 485775 h 2786063"/>
              <a:gd name="connsiteX136" fmla="*/ 771525 w 2343150"/>
              <a:gd name="connsiteY136" fmla="*/ 457200 h 2786063"/>
              <a:gd name="connsiteX137" fmla="*/ 971550 w 2343150"/>
              <a:gd name="connsiteY137" fmla="*/ 414338 h 2786063"/>
              <a:gd name="connsiteX138" fmla="*/ 1143000 w 2343150"/>
              <a:gd name="connsiteY138" fmla="*/ 385763 h 2786063"/>
              <a:gd name="connsiteX139" fmla="*/ 1228725 w 2343150"/>
              <a:gd name="connsiteY139" fmla="*/ 357188 h 2786063"/>
              <a:gd name="connsiteX140" fmla="*/ 1271587 w 2343150"/>
              <a:gd name="connsiteY140" fmla="*/ 342900 h 2786063"/>
              <a:gd name="connsiteX141" fmla="*/ 1343025 w 2343150"/>
              <a:gd name="connsiteY141" fmla="*/ 257175 h 2786063"/>
              <a:gd name="connsiteX142" fmla="*/ 1357312 w 2343150"/>
              <a:gd name="connsiteY142" fmla="*/ 214313 h 2786063"/>
              <a:gd name="connsiteX143" fmla="*/ 1343025 w 2343150"/>
              <a:gd name="connsiteY143" fmla="*/ 171450 h 2786063"/>
              <a:gd name="connsiteX144" fmla="*/ 1300162 w 2343150"/>
              <a:gd name="connsiteY144" fmla="*/ 157163 h 2786063"/>
              <a:gd name="connsiteX145" fmla="*/ 1228725 w 2343150"/>
              <a:gd name="connsiteY145" fmla="*/ 142875 h 2786063"/>
              <a:gd name="connsiteX146" fmla="*/ 1157287 w 2343150"/>
              <a:gd name="connsiteY146" fmla="*/ 85725 h 278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2343150" h="2786063">
                <a:moveTo>
                  <a:pt x="1157287" y="85725"/>
                </a:moveTo>
                <a:cubicBezTo>
                  <a:pt x="1133475" y="66675"/>
                  <a:pt x="1113611" y="41194"/>
                  <a:pt x="1085850" y="28575"/>
                </a:cubicBezTo>
                <a:cubicBezTo>
                  <a:pt x="1059477" y="16588"/>
                  <a:pt x="1028532" y="19969"/>
                  <a:pt x="1000125" y="14288"/>
                </a:cubicBezTo>
                <a:cubicBezTo>
                  <a:pt x="980870" y="10437"/>
                  <a:pt x="962025" y="4763"/>
                  <a:pt x="942975" y="0"/>
                </a:cubicBezTo>
                <a:cubicBezTo>
                  <a:pt x="785812" y="4763"/>
                  <a:pt x="627705" y="-3565"/>
                  <a:pt x="471487" y="14288"/>
                </a:cubicBezTo>
                <a:cubicBezTo>
                  <a:pt x="454427" y="16238"/>
                  <a:pt x="443814" y="40002"/>
                  <a:pt x="442912" y="57150"/>
                </a:cubicBezTo>
                <a:cubicBezTo>
                  <a:pt x="428564" y="329764"/>
                  <a:pt x="413911" y="225720"/>
                  <a:pt x="514350" y="342900"/>
                </a:cubicBezTo>
                <a:cubicBezTo>
                  <a:pt x="525525" y="355938"/>
                  <a:pt x="530783" y="373621"/>
                  <a:pt x="542925" y="385763"/>
                </a:cubicBezTo>
                <a:cubicBezTo>
                  <a:pt x="555067" y="397905"/>
                  <a:pt x="572596" y="403345"/>
                  <a:pt x="585787" y="414338"/>
                </a:cubicBezTo>
                <a:cubicBezTo>
                  <a:pt x="601309" y="427273"/>
                  <a:pt x="610987" y="447387"/>
                  <a:pt x="628650" y="457200"/>
                </a:cubicBezTo>
                <a:cubicBezTo>
                  <a:pt x="654980" y="471828"/>
                  <a:pt x="714375" y="485775"/>
                  <a:pt x="714375" y="485775"/>
                </a:cubicBezTo>
                <a:cubicBezTo>
                  <a:pt x="728662" y="500063"/>
                  <a:pt x="752336" y="509036"/>
                  <a:pt x="757237" y="528638"/>
                </a:cubicBezTo>
                <a:cubicBezTo>
                  <a:pt x="776714" y="606544"/>
                  <a:pt x="718935" y="611323"/>
                  <a:pt x="671512" y="642938"/>
                </a:cubicBezTo>
                <a:cubicBezTo>
                  <a:pt x="464227" y="781128"/>
                  <a:pt x="724286" y="623694"/>
                  <a:pt x="571500" y="700088"/>
                </a:cubicBezTo>
                <a:cubicBezTo>
                  <a:pt x="556141" y="707767"/>
                  <a:pt x="544420" y="721899"/>
                  <a:pt x="528637" y="728663"/>
                </a:cubicBezTo>
                <a:cubicBezTo>
                  <a:pt x="497986" y="741799"/>
                  <a:pt x="410300" y="751785"/>
                  <a:pt x="385762" y="757238"/>
                </a:cubicBezTo>
                <a:cubicBezTo>
                  <a:pt x="371060" y="760505"/>
                  <a:pt x="357510" y="767872"/>
                  <a:pt x="342900" y="771525"/>
                </a:cubicBezTo>
                <a:cubicBezTo>
                  <a:pt x="319341" y="777415"/>
                  <a:pt x="294891" y="779423"/>
                  <a:pt x="271462" y="785813"/>
                </a:cubicBezTo>
                <a:cubicBezTo>
                  <a:pt x="242403" y="793738"/>
                  <a:pt x="185737" y="814388"/>
                  <a:pt x="185737" y="814388"/>
                </a:cubicBezTo>
                <a:cubicBezTo>
                  <a:pt x="176212" y="828675"/>
                  <a:pt x="164841" y="841891"/>
                  <a:pt x="157162" y="857250"/>
                </a:cubicBezTo>
                <a:cubicBezTo>
                  <a:pt x="150427" y="870721"/>
                  <a:pt x="150189" y="886948"/>
                  <a:pt x="142875" y="900113"/>
                </a:cubicBezTo>
                <a:cubicBezTo>
                  <a:pt x="126197" y="930134"/>
                  <a:pt x="104775" y="957263"/>
                  <a:pt x="85725" y="985838"/>
                </a:cubicBezTo>
                <a:cubicBezTo>
                  <a:pt x="76200" y="1000125"/>
                  <a:pt x="62580" y="1012410"/>
                  <a:pt x="57150" y="1028700"/>
                </a:cubicBezTo>
                <a:lnTo>
                  <a:pt x="28575" y="1114425"/>
                </a:lnTo>
                <a:cubicBezTo>
                  <a:pt x="23812" y="1147763"/>
                  <a:pt x="20311" y="1181305"/>
                  <a:pt x="14287" y="1214438"/>
                </a:cubicBezTo>
                <a:cubicBezTo>
                  <a:pt x="10774" y="1233758"/>
                  <a:pt x="0" y="1251952"/>
                  <a:pt x="0" y="1271588"/>
                </a:cubicBezTo>
                <a:cubicBezTo>
                  <a:pt x="0" y="1434809"/>
                  <a:pt x="183" y="1372030"/>
                  <a:pt x="42862" y="1471613"/>
                </a:cubicBezTo>
                <a:cubicBezTo>
                  <a:pt x="48795" y="1485456"/>
                  <a:pt x="47509" y="1502905"/>
                  <a:pt x="57150" y="1514475"/>
                </a:cubicBezTo>
                <a:cubicBezTo>
                  <a:pt x="72395" y="1532768"/>
                  <a:pt x="97462" y="1540500"/>
                  <a:pt x="114300" y="1557338"/>
                </a:cubicBezTo>
                <a:cubicBezTo>
                  <a:pt x="171449" y="1614487"/>
                  <a:pt x="109539" y="1590675"/>
                  <a:pt x="185737" y="1628775"/>
                </a:cubicBezTo>
                <a:cubicBezTo>
                  <a:pt x="208579" y="1640196"/>
                  <a:pt x="264381" y="1651245"/>
                  <a:pt x="285750" y="1657350"/>
                </a:cubicBezTo>
                <a:cubicBezTo>
                  <a:pt x="300231" y="1661487"/>
                  <a:pt x="314325" y="1666875"/>
                  <a:pt x="328612" y="1671638"/>
                </a:cubicBezTo>
                <a:cubicBezTo>
                  <a:pt x="376237" y="1666875"/>
                  <a:pt x="424850" y="1668112"/>
                  <a:pt x="471487" y="1657350"/>
                </a:cubicBezTo>
                <a:cubicBezTo>
                  <a:pt x="488219" y="1653489"/>
                  <a:pt x="498991" y="1636454"/>
                  <a:pt x="514350" y="1628775"/>
                </a:cubicBezTo>
                <a:cubicBezTo>
                  <a:pt x="527820" y="1622040"/>
                  <a:pt x="542925" y="1619250"/>
                  <a:pt x="557212" y="1614488"/>
                </a:cubicBezTo>
                <a:cubicBezTo>
                  <a:pt x="566737" y="1600200"/>
                  <a:pt x="578813" y="1587317"/>
                  <a:pt x="585787" y="1571625"/>
                </a:cubicBezTo>
                <a:cubicBezTo>
                  <a:pt x="598020" y="1544100"/>
                  <a:pt x="597654" y="1510962"/>
                  <a:pt x="614362" y="1485900"/>
                </a:cubicBezTo>
                <a:cubicBezTo>
                  <a:pt x="623887" y="1471613"/>
                  <a:pt x="635963" y="1458729"/>
                  <a:pt x="642937" y="1443038"/>
                </a:cubicBezTo>
                <a:cubicBezTo>
                  <a:pt x="655170" y="1415513"/>
                  <a:pt x="654804" y="1382375"/>
                  <a:pt x="671512" y="1357313"/>
                </a:cubicBezTo>
                <a:cubicBezTo>
                  <a:pt x="681037" y="1343025"/>
                  <a:pt x="692408" y="1329809"/>
                  <a:pt x="700087" y="1314450"/>
                </a:cubicBezTo>
                <a:cubicBezTo>
                  <a:pt x="706822" y="1300980"/>
                  <a:pt x="706903" y="1284664"/>
                  <a:pt x="714375" y="1271588"/>
                </a:cubicBezTo>
                <a:cubicBezTo>
                  <a:pt x="726189" y="1250913"/>
                  <a:pt x="743683" y="1234016"/>
                  <a:pt x="757237" y="1214438"/>
                </a:cubicBezTo>
                <a:cubicBezTo>
                  <a:pt x="786559" y="1172083"/>
                  <a:pt x="814387" y="1128713"/>
                  <a:pt x="842962" y="1085850"/>
                </a:cubicBezTo>
                <a:cubicBezTo>
                  <a:pt x="871537" y="1042987"/>
                  <a:pt x="866775" y="1038226"/>
                  <a:pt x="914400" y="1014413"/>
                </a:cubicBezTo>
                <a:cubicBezTo>
                  <a:pt x="934902" y="1004162"/>
                  <a:pt x="996095" y="990417"/>
                  <a:pt x="1014412" y="985838"/>
                </a:cubicBezTo>
                <a:cubicBezTo>
                  <a:pt x="1062037" y="990600"/>
                  <a:pt x="1111266" y="986976"/>
                  <a:pt x="1157287" y="1000125"/>
                </a:cubicBezTo>
                <a:cubicBezTo>
                  <a:pt x="1180183" y="1006667"/>
                  <a:pt x="1197599" y="1026150"/>
                  <a:pt x="1214437" y="1042988"/>
                </a:cubicBezTo>
                <a:cubicBezTo>
                  <a:pt x="1226579" y="1055130"/>
                  <a:pt x="1234493" y="1070941"/>
                  <a:pt x="1243012" y="1085850"/>
                </a:cubicBezTo>
                <a:cubicBezTo>
                  <a:pt x="1271260" y="1135283"/>
                  <a:pt x="1269846" y="1137776"/>
                  <a:pt x="1285875" y="1185863"/>
                </a:cubicBezTo>
                <a:cubicBezTo>
                  <a:pt x="1281112" y="1257300"/>
                  <a:pt x="1279082" y="1328972"/>
                  <a:pt x="1271587" y="1400175"/>
                </a:cubicBezTo>
                <a:cubicBezTo>
                  <a:pt x="1269531" y="1419703"/>
                  <a:pt x="1269082" y="1441616"/>
                  <a:pt x="1257300" y="1457325"/>
                </a:cubicBezTo>
                <a:cubicBezTo>
                  <a:pt x="1239003" y="1481721"/>
                  <a:pt x="1208654" y="1494215"/>
                  <a:pt x="1185862" y="1514475"/>
                </a:cubicBezTo>
                <a:cubicBezTo>
                  <a:pt x="1165726" y="1532373"/>
                  <a:pt x="1150635" y="1555966"/>
                  <a:pt x="1128712" y="1571625"/>
                </a:cubicBezTo>
                <a:cubicBezTo>
                  <a:pt x="781949" y="1819313"/>
                  <a:pt x="1090311" y="1597969"/>
                  <a:pt x="942975" y="1671638"/>
                </a:cubicBezTo>
                <a:cubicBezTo>
                  <a:pt x="927616" y="1679317"/>
                  <a:pt x="916190" y="1694184"/>
                  <a:pt x="900112" y="1700213"/>
                </a:cubicBezTo>
                <a:cubicBezTo>
                  <a:pt x="877374" y="1708740"/>
                  <a:pt x="852381" y="1709232"/>
                  <a:pt x="828675" y="1714500"/>
                </a:cubicBezTo>
                <a:cubicBezTo>
                  <a:pt x="701544" y="1742751"/>
                  <a:pt x="848460" y="1721095"/>
                  <a:pt x="628650" y="1743075"/>
                </a:cubicBezTo>
                <a:cubicBezTo>
                  <a:pt x="583666" y="1758070"/>
                  <a:pt x="578875" y="1760885"/>
                  <a:pt x="528637" y="1771650"/>
                </a:cubicBezTo>
                <a:cubicBezTo>
                  <a:pt x="481147" y="1781826"/>
                  <a:pt x="385762" y="1800225"/>
                  <a:pt x="385762" y="1800225"/>
                </a:cubicBezTo>
                <a:cubicBezTo>
                  <a:pt x="371475" y="1814513"/>
                  <a:pt x="354644" y="1826646"/>
                  <a:pt x="342900" y="1843088"/>
                </a:cubicBezTo>
                <a:cubicBezTo>
                  <a:pt x="330521" y="1860419"/>
                  <a:pt x="324892" y="1881746"/>
                  <a:pt x="314325" y="1900238"/>
                </a:cubicBezTo>
                <a:cubicBezTo>
                  <a:pt x="305806" y="1915147"/>
                  <a:pt x="294269" y="1928191"/>
                  <a:pt x="285750" y="1943100"/>
                </a:cubicBezTo>
                <a:cubicBezTo>
                  <a:pt x="275183" y="1961592"/>
                  <a:pt x="265565" y="1980674"/>
                  <a:pt x="257175" y="2000250"/>
                </a:cubicBezTo>
                <a:cubicBezTo>
                  <a:pt x="251242" y="2014093"/>
                  <a:pt x="249622" y="2029642"/>
                  <a:pt x="242887" y="2043113"/>
                </a:cubicBezTo>
                <a:cubicBezTo>
                  <a:pt x="235208" y="2058471"/>
                  <a:pt x="223837" y="2071688"/>
                  <a:pt x="214312" y="2085975"/>
                </a:cubicBezTo>
                <a:cubicBezTo>
                  <a:pt x="209550" y="2100263"/>
                  <a:pt x="203292" y="2114136"/>
                  <a:pt x="200025" y="2128838"/>
                </a:cubicBezTo>
                <a:cubicBezTo>
                  <a:pt x="172124" y="2254392"/>
                  <a:pt x="180197" y="2340623"/>
                  <a:pt x="200025" y="2486025"/>
                </a:cubicBezTo>
                <a:cubicBezTo>
                  <a:pt x="202345" y="2503039"/>
                  <a:pt x="215191" y="2518161"/>
                  <a:pt x="228600" y="2528888"/>
                </a:cubicBezTo>
                <a:cubicBezTo>
                  <a:pt x="240360" y="2538296"/>
                  <a:pt x="257175" y="2538413"/>
                  <a:pt x="271462" y="2543175"/>
                </a:cubicBezTo>
                <a:cubicBezTo>
                  <a:pt x="290512" y="2557463"/>
                  <a:pt x="307937" y="2574224"/>
                  <a:pt x="328612" y="2586038"/>
                </a:cubicBezTo>
                <a:cubicBezTo>
                  <a:pt x="341688" y="2593510"/>
                  <a:pt x="357632" y="2594392"/>
                  <a:pt x="371475" y="2600325"/>
                </a:cubicBezTo>
                <a:cubicBezTo>
                  <a:pt x="391052" y="2608715"/>
                  <a:pt x="409049" y="2620510"/>
                  <a:pt x="428625" y="2628900"/>
                </a:cubicBezTo>
                <a:cubicBezTo>
                  <a:pt x="442468" y="2634833"/>
                  <a:pt x="458017" y="2636453"/>
                  <a:pt x="471487" y="2643188"/>
                </a:cubicBezTo>
                <a:cubicBezTo>
                  <a:pt x="486846" y="2650867"/>
                  <a:pt x="498991" y="2664084"/>
                  <a:pt x="514350" y="2671763"/>
                </a:cubicBezTo>
                <a:cubicBezTo>
                  <a:pt x="527820" y="2678498"/>
                  <a:pt x="543111" y="2680762"/>
                  <a:pt x="557212" y="2686050"/>
                </a:cubicBezTo>
                <a:cubicBezTo>
                  <a:pt x="688316" y="2735213"/>
                  <a:pt x="566339" y="2699306"/>
                  <a:pt x="714375" y="2728913"/>
                </a:cubicBezTo>
                <a:cubicBezTo>
                  <a:pt x="827768" y="2751592"/>
                  <a:pt x="711447" y="2735324"/>
                  <a:pt x="857250" y="2771775"/>
                </a:cubicBezTo>
                <a:cubicBezTo>
                  <a:pt x="885354" y="2778801"/>
                  <a:pt x="914400" y="2781300"/>
                  <a:pt x="942975" y="2786063"/>
                </a:cubicBezTo>
                <a:cubicBezTo>
                  <a:pt x="1615985" y="2756151"/>
                  <a:pt x="1382399" y="2825326"/>
                  <a:pt x="1671637" y="2728913"/>
                </a:cubicBezTo>
                <a:cubicBezTo>
                  <a:pt x="1704742" y="2717878"/>
                  <a:pt x="1743403" y="2707235"/>
                  <a:pt x="1771650" y="2686050"/>
                </a:cubicBezTo>
                <a:cubicBezTo>
                  <a:pt x="2048837" y="2478160"/>
                  <a:pt x="1673877" y="2732183"/>
                  <a:pt x="1871662" y="2600325"/>
                </a:cubicBezTo>
                <a:cubicBezTo>
                  <a:pt x="1916273" y="2466498"/>
                  <a:pt x="1843191" y="2664437"/>
                  <a:pt x="1928812" y="2514600"/>
                </a:cubicBezTo>
                <a:cubicBezTo>
                  <a:pt x="1938554" y="2497551"/>
                  <a:pt x="1937705" y="2476331"/>
                  <a:pt x="1943100" y="2457450"/>
                </a:cubicBezTo>
                <a:cubicBezTo>
                  <a:pt x="1947237" y="2442969"/>
                  <a:pt x="1952625" y="2428875"/>
                  <a:pt x="1957387" y="2414588"/>
                </a:cubicBezTo>
                <a:cubicBezTo>
                  <a:pt x="1946065" y="2188148"/>
                  <a:pt x="1960740" y="2201077"/>
                  <a:pt x="1928812" y="2057400"/>
                </a:cubicBezTo>
                <a:cubicBezTo>
                  <a:pt x="1924552" y="2038231"/>
                  <a:pt x="1922260" y="2018299"/>
                  <a:pt x="1914525" y="2000250"/>
                </a:cubicBezTo>
                <a:cubicBezTo>
                  <a:pt x="1860854" y="1875016"/>
                  <a:pt x="1906064" y="2034934"/>
                  <a:pt x="1871662" y="1914525"/>
                </a:cubicBezTo>
                <a:cubicBezTo>
                  <a:pt x="1866268" y="1895644"/>
                  <a:pt x="1862770" y="1876256"/>
                  <a:pt x="1857375" y="1857375"/>
                </a:cubicBezTo>
                <a:cubicBezTo>
                  <a:pt x="1853238" y="1842894"/>
                  <a:pt x="1847224" y="1828994"/>
                  <a:pt x="1843087" y="1814513"/>
                </a:cubicBezTo>
                <a:cubicBezTo>
                  <a:pt x="1837692" y="1795632"/>
                  <a:pt x="1834442" y="1776171"/>
                  <a:pt x="1828800" y="1757363"/>
                </a:cubicBezTo>
                <a:cubicBezTo>
                  <a:pt x="1820145" y="1728513"/>
                  <a:pt x="1809750" y="1700213"/>
                  <a:pt x="1800225" y="1671638"/>
                </a:cubicBezTo>
                <a:lnTo>
                  <a:pt x="1785937" y="1628775"/>
                </a:lnTo>
                <a:cubicBezTo>
                  <a:pt x="1790700" y="1585913"/>
                  <a:pt x="1777072" y="1536572"/>
                  <a:pt x="1800225" y="1500188"/>
                </a:cubicBezTo>
                <a:cubicBezTo>
                  <a:pt x="1816396" y="1474776"/>
                  <a:pt x="1855855" y="1472867"/>
                  <a:pt x="1885950" y="1471613"/>
                </a:cubicBezTo>
                <a:lnTo>
                  <a:pt x="2228850" y="1457325"/>
                </a:lnTo>
                <a:cubicBezTo>
                  <a:pt x="2253301" y="1449175"/>
                  <a:pt x="2298748" y="1438203"/>
                  <a:pt x="2314575" y="1414463"/>
                </a:cubicBezTo>
                <a:cubicBezTo>
                  <a:pt x="2325467" y="1398125"/>
                  <a:pt x="2323468" y="1376194"/>
                  <a:pt x="2328862" y="1357313"/>
                </a:cubicBezTo>
                <a:cubicBezTo>
                  <a:pt x="2332999" y="1342832"/>
                  <a:pt x="2338387" y="1328738"/>
                  <a:pt x="2343150" y="1314450"/>
                </a:cubicBezTo>
                <a:cubicBezTo>
                  <a:pt x="2338387" y="1247775"/>
                  <a:pt x="2336672" y="1180812"/>
                  <a:pt x="2328862" y="1114425"/>
                </a:cubicBezTo>
                <a:cubicBezTo>
                  <a:pt x="2322162" y="1057479"/>
                  <a:pt x="2270575" y="1017132"/>
                  <a:pt x="2228850" y="985838"/>
                </a:cubicBezTo>
                <a:lnTo>
                  <a:pt x="2171700" y="942975"/>
                </a:lnTo>
                <a:cubicBezTo>
                  <a:pt x="2133600" y="947738"/>
                  <a:pt x="2094444" y="947160"/>
                  <a:pt x="2057400" y="957263"/>
                </a:cubicBezTo>
                <a:cubicBezTo>
                  <a:pt x="2040833" y="961781"/>
                  <a:pt x="2028510" y="975857"/>
                  <a:pt x="2014537" y="985838"/>
                </a:cubicBezTo>
                <a:cubicBezTo>
                  <a:pt x="1971766" y="1016389"/>
                  <a:pt x="1950585" y="1040492"/>
                  <a:pt x="1900237" y="1057275"/>
                </a:cubicBezTo>
                <a:cubicBezTo>
                  <a:pt x="1862980" y="1069694"/>
                  <a:pt x="1785937" y="1085850"/>
                  <a:pt x="1785937" y="1085850"/>
                </a:cubicBezTo>
                <a:cubicBezTo>
                  <a:pt x="1700212" y="1081088"/>
                  <a:pt x="1614232" y="1079703"/>
                  <a:pt x="1528762" y="1071563"/>
                </a:cubicBezTo>
                <a:cubicBezTo>
                  <a:pt x="1513770" y="1070135"/>
                  <a:pt x="1500381" y="1061412"/>
                  <a:pt x="1485900" y="1057275"/>
                </a:cubicBezTo>
                <a:cubicBezTo>
                  <a:pt x="1467019" y="1051880"/>
                  <a:pt x="1447800" y="1047750"/>
                  <a:pt x="1428750" y="1042988"/>
                </a:cubicBezTo>
                <a:cubicBezTo>
                  <a:pt x="1360405" y="997425"/>
                  <a:pt x="1335202" y="990863"/>
                  <a:pt x="1314450" y="871538"/>
                </a:cubicBezTo>
                <a:cubicBezTo>
                  <a:pt x="1303810" y="810361"/>
                  <a:pt x="1310216" y="745069"/>
                  <a:pt x="1328737" y="685800"/>
                </a:cubicBezTo>
                <a:cubicBezTo>
                  <a:pt x="1335840" y="663072"/>
                  <a:pt x="1366510" y="656779"/>
                  <a:pt x="1385887" y="642938"/>
                </a:cubicBezTo>
                <a:cubicBezTo>
                  <a:pt x="1446073" y="599949"/>
                  <a:pt x="1410965" y="622556"/>
                  <a:pt x="1485900" y="600075"/>
                </a:cubicBezTo>
                <a:cubicBezTo>
                  <a:pt x="1724987" y="528348"/>
                  <a:pt x="1422911" y="576811"/>
                  <a:pt x="1971675" y="557213"/>
                </a:cubicBezTo>
                <a:cubicBezTo>
                  <a:pt x="2097921" y="430966"/>
                  <a:pt x="2055109" y="508082"/>
                  <a:pt x="2085975" y="400050"/>
                </a:cubicBezTo>
                <a:cubicBezTo>
                  <a:pt x="2090112" y="385569"/>
                  <a:pt x="2095500" y="371475"/>
                  <a:pt x="2100262" y="357188"/>
                </a:cubicBezTo>
                <a:cubicBezTo>
                  <a:pt x="2076422" y="249907"/>
                  <a:pt x="2104912" y="238068"/>
                  <a:pt x="2028825" y="200025"/>
                </a:cubicBezTo>
                <a:cubicBezTo>
                  <a:pt x="2015354" y="193290"/>
                  <a:pt x="2000250" y="190500"/>
                  <a:pt x="1985962" y="185738"/>
                </a:cubicBezTo>
                <a:cubicBezTo>
                  <a:pt x="1914525" y="190500"/>
                  <a:pt x="1842808" y="192119"/>
                  <a:pt x="1771650" y="200025"/>
                </a:cubicBezTo>
                <a:cubicBezTo>
                  <a:pt x="1719501" y="205819"/>
                  <a:pt x="1726178" y="223631"/>
                  <a:pt x="1685925" y="257175"/>
                </a:cubicBezTo>
                <a:cubicBezTo>
                  <a:pt x="1648997" y="287948"/>
                  <a:pt x="1643157" y="285718"/>
                  <a:pt x="1600200" y="300038"/>
                </a:cubicBezTo>
                <a:cubicBezTo>
                  <a:pt x="1585912" y="314325"/>
                  <a:pt x="1573779" y="331156"/>
                  <a:pt x="1557337" y="342900"/>
                </a:cubicBezTo>
                <a:cubicBezTo>
                  <a:pt x="1509953" y="376745"/>
                  <a:pt x="1503962" y="365775"/>
                  <a:pt x="1457325" y="385763"/>
                </a:cubicBezTo>
                <a:cubicBezTo>
                  <a:pt x="1361009" y="427042"/>
                  <a:pt x="1437119" y="403009"/>
                  <a:pt x="1328737" y="457200"/>
                </a:cubicBezTo>
                <a:cubicBezTo>
                  <a:pt x="1315267" y="463935"/>
                  <a:pt x="1299976" y="466200"/>
                  <a:pt x="1285875" y="471488"/>
                </a:cubicBezTo>
                <a:cubicBezTo>
                  <a:pt x="1261861" y="480493"/>
                  <a:pt x="1238250" y="490538"/>
                  <a:pt x="1214437" y="500063"/>
                </a:cubicBezTo>
                <a:cubicBezTo>
                  <a:pt x="1190625" y="519113"/>
                  <a:pt x="1165950" y="537132"/>
                  <a:pt x="1143000" y="557213"/>
                </a:cubicBezTo>
                <a:cubicBezTo>
                  <a:pt x="1127794" y="570518"/>
                  <a:pt x="1115478" y="586925"/>
                  <a:pt x="1100137" y="600075"/>
                </a:cubicBezTo>
                <a:cubicBezTo>
                  <a:pt x="1053443" y="640098"/>
                  <a:pt x="1045355" y="639206"/>
                  <a:pt x="1000125" y="671513"/>
                </a:cubicBezTo>
                <a:cubicBezTo>
                  <a:pt x="980748" y="685354"/>
                  <a:pt x="963650" y="702561"/>
                  <a:pt x="942975" y="714375"/>
                </a:cubicBezTo>
                <a:cubicBezTo>
                  <a:pt x="929899" y="721847"/>
                  <a:pt x="913277" y="721349"/>
                  <a:pt x="900112" y="728663"/>
                </a:cubicBezTo>
                <a:cubicBezTo>
                  <a:pt x="870091" y="745341"/>
                  <a:pt x="814387" y="785813"/>
                  <a:pt x="814387" y="785813"/>
                </a:cubicBezTo>
                <a:cubicBezTo>
                  <a:pt x="766762" y="781050"/>
                  <a:pt x="715084" y="791331"/>
                  <a:pt x="671512" y="771525"/>
                </a:cubicBezTo>
                <a:cubicBezTo>
                  <a:pt x="653636" y="763399"/>
                  <a:pt x="655826" y="733961"/>
                  <a:pt x="657225" y="714375"/>
                </a:cubicBezTo>
                <a:cubicBezTo>
                  <a:pt x="660685" y="665930"/>
                  <a:pt x="674879" y="618824"/>
                  <a:pt x="685800" y="571500"/>
                </a:cubicBezTo>
                <a:cubicBezTo>
                  <a:pt x="689186" y="556826"/>
                  <a:pt x="693352" y="542108"/>
                  <a:pt x="700087" y="528638"/>
                </a:cubicBezTo>
                <a:cubicBezTo>
                  <a:pt x="707766" y="513279"/>
                  <a:pt x="716520" y="497917"/>
                  <a:pt x="728662" y="485775"/>
                </a:cubicBezTo>
                <a:cubicBezTo>
                  <a:pt x="740804" y="473633"/>
                  <a:pt x="756616" y="465719"/>
                  <a:pt x="771525" y="457200"/>
                </a:cubicBezTo>
                <a:cubicBezTo>
                  <a:pt x="856340" y="408735"/>
                  <a:pt x="841516" y="427341"/>
                  <a:pt x="971550" y="414338"/>
                </a:cubicBezTo>
                <a:cubicBezTo>
                  <a:pt x="1088742" y="375272"/>
                  <a:pt x="903751" y="433612"/>
                  <a:pt x="1143000" y="385763"/>
                </a:cubicBezTo>
                <a:cubicBezTo>
                  <a:pt x="1172536" y="379856"/>
                  <a:pt x="1200150" y="366713"/>
                  <a:pt x="1228725" y="357188"/>
                </a:cubicBezTo>
                <a:lnTo>
                  <a:pt x="1271587" y="342900"/>
                </a:lnTo>
                <a:cubicBezTo>
                  <a:pt x="1303187" y="311301"/>
                  <a:pt x="1323133" y="296960"/>
                  <a:pt x="1343025" y="257175"/>
                </a:cubicBezTo>
                <a:cubicBezTo>
                  <a:pt x="1349760" y="243705"/>
                  <a:pt x="1352550" y="228600"/>
                  <a:pt x="1357312" y="214313"/>
                </a:cubicBezTo>
                <a:cubicBezTo>
                  <a:pt x="1352550" y="200025"/>
                  <a:pt x="1353674" y="182099"/>
                  <a:pt x="1343025" y="171450"/>
                </a:cubicBezTo>
                <a:cubicBezTo>
                  <a:pt x="1332376" y="160801"/>
                  <a:pt x="1314773" y="160816"/>
                  <a:pt x="1300162" y="157163"/>
                </a:cubicBezTo>
                <a:cubicBezTo>
                  <a:pt x="1276603" y="151273"/>
                  <a:pt x="1252153" y="149265"/>
                  <a:pt x="1228725" y="142875"/>
                </a:cubicBezTo>
                <a:cubicBezTo>
                  <a:pt x="1138429" y="118248"/>
                  <a:pt x="1181099" y="104775"/>
                  <a:pt x="1157287" y="857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095999" y="2518690"/>
            <a:ext cx="3786187" cy="3329329"/>
          </a:xfrm>
          <a:custGeom>
            <a:avLst/>
            <a:gdLst>
              <a:gd name="connsiteX0" fmla="*/ 1800225 w 3786187"/>
              <a:gd name="connsiteY0" fmla="*/ 843304 h 3329329"/>
              <a:gd name="connsiteX1" fmla="*/ 1728787 w 3786187"/>
              <a:gd name="connsiteY1" fmla="*/ 657566 h 3329329"/>
              <a:gd name="connsiteX2" fmla="*/ 1685925 w 3786187"/>
              <a:gd name="connsiteY2" fmla="*/ 586129 h 3329329"/>
              <a:gd name="connsiteX3" fmla="*/ 1643062 w 3786187"/>
              <a:gd name="connsiteY3" fmla="*/ 557554 h 3329329"/>
              <a:gd name="connsiteX4" fmla="*/ 1585912 w 3786187"/>
              <a:gd name="connsiteY4" fmla="*/ 486116 h 3329329"/>
              <a:gd name="connsiteX5" fmla="*/ 1543050 w 3786187"/>
              <a:gd name="connsiteY5" fmla="*/ 428966 h 3329329"/>
              <a:gd name="connsiteX6" fmla="*/ 1443037 w 3786187"/>
              <a:gd name="connsiteY6" fmla="*/ 328954 h 3329329"/>
              <a:gd name="connsiteX7" fmla="*/ 1385887 w 3786187"/>
              <a:gd name="connsiteY7" fmla="*/ 271804 h 3329329"/>
              <a:gd name="connsiteX8" fmla="*/ 1343025 w 3786187"/>
              <a:gd name="connsiteY8" fmla="*/ 214654 h 3329329"/>
              <a:gd name="connsiteX9" fmla="*/ 1300162 w 3786187"/>
              <a:gd name="connsiteY9" fmla="*/ 171791 h 3329329"/>
              <a:gd name="connsiteX10" fmla="*/ 1643062 w 3786187"/>
              <a:gd name="connsiteY10" fmla="*/ 243229 h 3329329"/>
              <a:gd name="connsiteX11" fmla="*/ 1900237 w 3786187"/>
              <a:gd name="connsiteY11" fmla="*/ 314666 h 3329329"/>
              <a:gd name="connsiteX12" fmla="*/ 2300287 w 3786187"/>
              <a:gd name="connsiteY12" fmla="*/ 443254 h 3329329"/>
              <a:gd name="connsiteX13" fmla="*/ 2571750 w 3786187"/>
              <a:gd name="connsiteY13" fmla="*/ 500404 h 3329329"/>
              <a:gd name="connsiteX14" fmla="*/ 2786062 w 3786187"/>
              <a:gd name="connsiteY14" fmla="*/ 557554 h 3329329"/>
              <a:gd name="connsiteX15" fmla="*/ 2914650 w 3786187"/>
              <a:gd name="connsiteY15" fmla="*/ 600416 h 3329329"/>
              <a:gd name="connsiteX16" fmla="*/ 3086100 w 3786187"/>
              <a:gd name="connsiteY16" fmla="*/ 628991 h 3329329"/>
              <a:gd name="connsiteX17" fmla="*/ 3100387 w 3786187"/>
              <a:gd name="connsiteY17" fmla="*/ 586129 h 3329329"/>
              <a:gd name="connsiteX18" fmla="*/ 3071812 w 3786187"/>
              <a:gd name="connsiteY18" fmla="*/ 471829 h 3329329"/>
              <a:gd name="connsiteX19" fmla="*/ 3043237 w 3786187"/>
              <a:gd name="connsiteY19" fmla="*/ 114641 h 3329329"/>
              <a:gd name="connsiteX20" fmla="*/ 3014662 w 3786187"/>
              <a:gd name="connsiteY20" fmla="*/ 28916 h 3329329"/>
              <a:gd name="connsiteX21" fmla="*/ 3057525 w 3786187"/>
              <a:gd name="connsiteY21" fmla="*/ 341 h 3329329"/>
              <a:gd name="connsiteX22" fmla="*/ 3086100 w 3786187"/>
              <a:gd name="connsiteY22" fmla="*/ 43204 h 3329329"/>
              <a:gd name="connsiteX23" fmla="*/ 3157537 w 3786187"/>
              <a:gd name="connsiteY23" fmla="*/ 100354 h 3329329"/>
              <a:gd name="connsiteX24" fmla="*/ 3443287 w 3786187"/>
              <a:gd name="connsiteY24" fmla="*/ 443254 h 3329329"/>
              <a:gd name="connsiteX25" fmla="*/ 3614737 w 3786187"/>
              <a:gd name="connsiteY25" fmla="*/ 643279 h 3329329"/>
              <a:gd name="connsiteX26" fmla="*/ 3714750 w 3786187"/>
              <a:gd name="connsiteY26" fmla="*/ 829016 h 3329329"/>
              <a:gd name="connsiteX27" fmla="*/ 3614737 w 3786187"/>
              <a:gd name="connsiteY27" fmla="*/ 900454 h 3329329"/>
              <a:gd name="connsiteX28" fmla="*/ 3543300 w 3786187"/>
              <a:gd name="connsiteY28" fmla="*/ 943316 h 3329329"/>
              <a:gd name="connsiteX29" fmla="*/ 3371850 w 3786187"/>
              <a:gd name="connsiteY29" fmla="*/ 1000466 h 3329329"/>
              <a:gd name="connsiteX30" fmla="*/ 3286125 w 3786187"/>
              <a:gd name="connsiteY30" fmla="*/ 1029041 h 3329329"/>
              <a:gd name="connsiteX31" fmla="*/ 3228975 w 3786187"/>
              <a:gd name="connsiteY31" fmla="*/ 1043329 h 3329329"/>
              <a:gd name="connsiteX32" fmla="*/ 3128962 w 3786187"/>
              <a:gd name="connsiteY32" fmla="*/ 1100479 h 3329329"/>
              <a:gd name="connsiteX33" fmla="*/ 3043237 w 3786187"/>
              <a:gd name="connsiteY33" fmla="*/ 1129054 h 3329329"/>
              <a:gd name="connsiteX34" fmla="*/ 3000375 w 3786187"/>
              <a:gd name="connsiteY34" fmla="*/ 1157629 h 3329329"/>
              <a:gd name="connsiteX35" fmla="*/ 2857500 w 3786187"/>
              <a:gd name="connsiteY35" fmla="*/ 1171916 h 3329329"/>
              <a:gd name="connsiteX36" fmla="*/ 3014662 w 3786187"/>
              <a:gd name="connsiteY36" fmla="*/ 1386229 h 3329329"/>
              <a:gd name="connsiteX37" fmla="*/ 3271837 w 3786187"/>
              <a:gd name="connsiteY37" fmla="*/ 1600541 h 3329329"/>
              <a:gd name="connsiteX38" fmla="*/ 3400425 w 3786187"/>
              <a:gd name="connsiteY38" fmla="*/ 1729129 h 3329329"/>
              <a:gd name="connsiteX39" fmla="*/ 3529012 w 3786187"/>
              <a:gd name="connsiteY39" fmla="*/ 1843429 h 3329329"/>
              <a:gd name="connsiteX40" fmla="*/ 3700462 w 3786187"/>
              <a:gd name="connsiteY40" fmla="*/ 1986304 h 3329329"/>
              <a:gd name="connsiteX41" fmla="*/ 3743325 w 3786187"/>
              <a:gd name="connsiteY41" fmla="*/ 2043454 h 3329329"/>
              <a:gd name="connsiteX42" fmla="*/ 3786187 w 3786187"/>
              <a:gd name="connsiteY42" fmla="*/ 2072029 h 3329329"/>
              <a:gd name="connsiteX43" fmla="*/ 3743325 w 3786187"/>
              <a:gd name="connsiteY43" fmla="*/ 2100604 h 3329329"/>
              <a:gd name="connsiteX44" fmla="*/ 3514725 w 3786187"/>
              <a:gd name="connsiteY44" fmla="*/ 2072029 h 3329329"/>
              <a:gd name="connsiteX45" fmla="*/ 3414712 w 3786187"/>
              <a:gd name="connsiteY45" fmla="*/ 2029166 h 3329329"/>
              <a:gd name="connsiteX46" fmla="*/ 3271837 w 3786187"/>
              <a:gd name="connsiteY46" fmla="*/ 2000591 h 3329329"/>
              <a:gd name="connsiteX47" fmla="*/ 2957512 w 3786187"/>
              <a:gd name="connsiteY47" fmla="*/ 1843429 h 3329329"/>
              <a:gd name="connsiteX48" fmla="*/ 2800350 w 3786187"/>
              <a:gd name="connsiteY48" fmla="*/ 1729129 h 3329329"/>
              <a:gd name="connsiteX49" fmla="*/ 2700337 w 3786187"/>
              <a:gd name="connsiteY49" fmla="*/ 1657691 h 3329329"/>
              <a:gd name="connsiteX50" fmla="*/ 2643187 w 3786187"/>
              <a:gd name="connsiteY50" fmla="*/ 1671979 h 3329329"/>
              <a:gd name="connsiteX51" fmla="*/ 2571750 w 3786187"/>
              <a:gd name="connsiteY51" fmla="*/ 1757704 h 3329329"/>
              <a:gd name="connsiteX52" fmla="*/ 2557462 w 3786187"/>
              <a:gd name="connsiteY52" fmla="*/ 1857716 h 3329329"/>
              <a:gd name="connsiteX53" fmla="*/ 2357437 w 3786187"/>
              <a:gd name="connsiteY53" fmla="*/ 2114891 h 3329329"/>
              <a:gd name="connsiteX54" fmla="*/ 1971675 w 3786187"/>
              <a:gd name="connsiteY54" fmla="*/ 2772116 h 3329329"/>
              <a:gd name="connsiteX55" fmla="*/ 1857375 w 3786187"/>
              <a:gd name="connsiteY55" fmla="*/ 2929279 h 3329329"/>
              <a:gd name="connsiteX56" fmla="*/ 1771650 w 3786187"/>
              <a:gd name="connsiteY56" fmla="*/ 3115016 h 3329329"/>
              <a:gd name="connsiteX57" fmla="*/ 1671637 w 3786187"/>
              <a:gd name="connsiteY57" fmla="*/ 3286466 h 3329329"/>
              <a:gd name="connsiteX58" fmla="*/ 1643062 w 3786187"/>
              <a:gd name="connsiteY58" fmla="*/ 3329329 h 3329329"/>
              <a:gd name="connsiteX59" fmla="*/ 1657350 w 3786187"/>
              <a:gd name="connsiteY59" fmla="*/ 2414929 h 3329329"/>
              <a:gd name="connsiteX60" fmla="*/ 1671637 w 3786187"/>
              <a:gd name="connsiteY60" fmla="*/ 2214904 h 3329329"/>
              <a:gd name="connsiteX61" fmla="*/ 1728787 w 3786187"/>
              <a:gd name="connsiteY61" fmla="*/ 1872004 h 3329329"/>
              <a:gd name="connsiteX62" fmla="*/ 1743075 w 3786187"/>
              <a:gd name="connsiteY62" fmla="*/ 1757704 h 3329329"/>
              <a:gd name="connsiteX63" fmla="*/ 1757362 w 3786187"/>
              <a:gd name="connsiteY63" fmla="*/ 1700554 h 3329329"/>
              <a:gd name="connsiteX64" fmla="*/ 1785937 w 3786187"/>
              <a:gd name="connsiteY64" fmla="*/ 1614829 h 3329329"/>
              <a:gd name="connsiteX65" fmla="*/ 1743075 w 3786187"/>
              <a:gd name="connsiteY65" fmla="*/ 1629116 h 3329329"/>
              <a:gd name="connsiteX66" fmla="*/ 1685925 w 3786187"/>
              <a:gd name="connsiteY66" fmla="*/ 1671979 h 3329329"/>
              <a:gd name="connsiteX67" fmla="*/ 1600200 w 3786187"/>
              <a:gd name="connsiteY67" fmla="*/ 1729129 h 3329329"/>
              <a:gd name="connsiteX68" fmla="*/ 1514475 w 3786187"/>
              <a:gd name="connsiteY68" fmla="*/ 1800566 h 3329329"/>
              <a:gd name="connsiteX69" fmla="*/ 1357312 w 3786187"/>
              <a:gd name="connsiteY69" fmla="*/ 1900579 h 3329329"/>
              <a:gd name="connsiteX70" fmla="*/ 1200150 w 3786187"/>
              <a:gd name="connsiteY70" fmla="*/ 2043454 h 3329329"/>
              <a:gd name="connsiteX71" fmla="*/ 985837 w 3786187"/>
              <a:gd name="connsiteY71" fmla="*/ 2214904 h 3329329"/>
              <a:gd name="connsiteX72" fmla="*/ 857250 w 3786187"/>
              <a:gd name="connsiteY72" fmla="*/ 2329204 h 3329329"/>
              <a:gd name="connsiteX73" fmla="*/ 542925 w 3786187"/>
              <a:gd name="connsiteY73" fmla="*/ 2543516 h 3329329"/>
              <a:gd name="connsiteX74" fmla="*/ 400050 w 3786187"/>
              <a:gd name="connsiteY74" fmla="*/ 2629241 h 3329329"/>
              <a:gd name="connsiteX75" fmla="*/ 285750 w 3786187"/>
              <a:gd name="connsiteY75" fmla="*/ 2714966 h 3329329"/>
              <a:gd name="connsiteX76" fmla="*/ 185737 w 3786187"/>
              <a:gd name="connsiteY76" fmla="*/ 2757829 h 3329329"/>
              <a:gd name="connsiteX77" fmla="*/ 0 w 3786187"/>
              <a:gd name="connsiteY77" fmla="*/ 2814979 h 3329329"/>
              <a:gd name="connsiteX78" fmla="*/ 42862 w 3786187"/>
              <a:gd name="connsiteY78" fmla="*/ 2772116 h 3329329"/>
              <a:gd name="connsiteX79" fmla="*/ 100012 w 3786187"/>
              <a:gd name="connsiteY79" fmla="*/ 2700679 h 3329329"/>
              <a:gd name="connsiteX80" fmla="*/ 342900 w 3786187"/>
              <a:gd name="connsiteY80" fmla="*/ 2457791 h 3329329"/>
              <a:gd name="connsiteX81" fmla="*/ 428625 w 3786187"/>
              <a:gd name="connsiteY81" fmla="*/ 2343491 h 3329329"/>
              <a:gd name="connsiteX82" fmla="*/ 571500 w 3786187"/>
              <a:gd name="connsiteY82" fmla="*/ 2214904 h 3329329"/>
              <a:gd name="connsiteX83" fmla="*/ 700087 w 3786187"/>
              <a:gd name="connsiteY83" fmla="*/ 2086316 h 3329329"/>
              <a:gd name="connsiteX84" fmla="*/ 900112 w 3786187"/>
              <a:gd name="connsiteY84" fmla="*/ 1943441 h 3329329"/>
              <a:gd name="connsiteX85" fmla="*/ 971550 w 3786187"/>
              <a:gd name="connsiteY85" fmla="*/ 1886291 h 3329329"/>
              <a:gd name="connsiteX86" fmla="*/ 1042987 w 3786187"/>
              <a:gd name="connsiteY86" fmla="*/ 1843429 h 3329329"/>
              <a:gd name="connsiteX87" fmla="*/ 1100137 w 3786187"/>
              <a:gd name="connsiteY87" fmla="*/ 1786279 h 3329329"/>
              <a:gd name="connsiteX88" fmla="*/ 1257300 w 3786187"/>
              <a:gd name="connsiteY88" fmla="*/ 1657691 h 3329329"/>
              <a:gd name="connsiteX89" fmla="*/ 1343025 w 3786187"/>
              <a:gd name="connsiteY89" fmla="*/ 1586254 h 3329329"/>
              <a:gd name="connsiteX90" fmla="*/ 1471612 w 3786187"/>
              <a:gd name="connsiteY90" fmla="*/ 1471954 h 3329329"/>
              <a:gd name="connsiteX91" fmla="*/ 1528762 w 3786187"/>
              <a:gd name="connsiteY91" fmla="*/ 1414804 h 3329329"/>
              <a:gd name="connsiteX92" fmla="*/ 1571625 w 3786187"/>
              <a:gd name="connsiteY92" fmla="*/ 1400516 h 3329329"/>
              <a:gd name="connsiteX93" fmla="*/ 1614487 w 3786187"/>
              <a:gd name="connsiteY93" fmla="*/ 1371941 h 3329329"/>
              <a:gd name="connsiteX94" fmla="*/ 1585912 w 3786187"/>
              <a:gd name="connsiteY94" fmla="*/ 1329079 h 3329329"/>
              <a:gd name="connsiteX95" fmla="*/ 1485900 w 3786187"/>
              <a:gd name="connsiteY95" fmla="*/ 1271929 h 3329329"/>
              <a:gd name="connsiteX96" fmla="*/ 1543050 w 3786187"/>
              <a:gd name="connsiteY96" fmla="*/ 1229066 h 3329329"/>
              <a:gd name="connsiteX97" fmla="*/ 1828800 w 3786187"/>
              <a:gd name="connsiteY97" fmla="*/ 1286216 h 3329329"/>
              <a:gd name="connsiteX98" fmla="*/ 2200275 w 3786187"/>
              <a:gd name="connsiteY98" fmla="*/ 1343366 h 3329329"/>
              <a:gd name="connsiteX99" fmla="*/ 2286000 w 3786187"/>
              <a:gd name="connsiteY99" fmla="*/ 1357654 h 3329329"/>
              <a:gd name="connsiteX100" fmla="*/ 2400300 w 3786187"/>
              <a:gd name="connsiteY100" fmla="*/ 1386229 h 3329329"/>
              <a:gd name="connsiteX101" fmla="*/ 2514600 w 3786187"/>
              <a:gd name="connsiteY101" fmla="*/ 1357654 h 3329329"/>
              <a:gd name="connsiteX102" fmla="*/ 2486025 w 3786187"/>
              <a:gd name="connsiteY102" fmla="*/ 1257641 h 3329329"/>
              <a:gd name="connsiteX103" fmla="*/ 2443162 w 3786187"/>
              <a:gd name="connsiteY103" fmla="*/ 1186204 h 3329329"/>
              <a:gd name="connsiteX104" fmla="*/ 2400300 w 3786187"/>
              <a:gd name="connsiteY104" fmla="*/ 1100479 h 3329329"/>
              <a:gd name="connsiteX105" fmla="*/ 2386012 w 3786187"/>
              <a:gd name="connsiteY105" fmla="*/ 1057616 h 3329329"/>
              <a:gd name="connsiteX106" fmla="*/ 2357437 w 3786187"/>
              <a:gd name="connsiteY106" fmla="*/ 1014754 h 3329329"/>
              <a:gd name="connsiteX107" fmla="*/ 2343150 w 3786187"/>
              <a:gd name="connsiteY107" fmla="*/ 943316 h 3329329"/>
              <a:gd name="connsiteX108" fmla="*/ 2314575 w 3786187"/>
              <a:gd name="connsiteY108" fmla="*/ 900454 h 3329329"/>
              <a:gd name="connsiteX109" fmla="*/ 2300287 w 3786187"/>
              <a:gd name="connsiteY109" fmla="*/ 843304 h 3329329"/>
              <a:gd name="connsiteX110" fmla="*/ 2243137 w 3786187"/>
              <a:gd name="connsiteY110" fmla="*/ 871879 h 3329329"/>
              <a:gd name="connsiteX111" fmla="*/ 2171700 w 3786187"/>
              <a:gd name="connsiteY111" fmla="*/ 971891 h 3329329"/>
              <a:gd name="connsiteX112" fmla="*/ 2128837 w 3786187"/>
              <a:gd name="connsiteY112" fmla="*/ 1014754 h 3329329"/>
              <a:gd name="connsiteX113" fmla="*/ 2057400 w 3786187"/>
              <a:gd name="connsiteY113" fmla="*/ 1143341 h 3329329"/>
              <a:gd name="connsiteX114" fmla="*/ 2028825 w 3786187"/>
              <a:gd name="connsiteY114" fmla="*/ 1186204 h 3329329"/>
              <a:gd name="connsiteX115" fmla="*/ 2000250 w 3786187"/>
              <a:gd name="connsiteY115" fmla="*/ 929029 h 3329329"/>
              <a:gd name="connsiteX116" fmla="*/ 1943100 w 3786187"/>
              <a:gd name="connsiteY116" fmla="*/ 957604 h 3329329"/>
              <a:gd name="connsiteX117" fmla="*/ 1800225 w 3786187"/>
              <a:gd name="connsiteY117" fmla="*/ 1014754 h 3329329"/>
              <a:gd name="connsiteX118" fmla="*/ 1757362 w 3786187"/>
              <a:gd name="connsiteY118" fmla="*/ 1029041 h 3329329"/>
              <a:gd name="connsiteX119" fmla="*/ 1657350 w 3786187"/>
              <a:gd name="connsiteY119" fmla="*/ 1043329 h 3329329"/>
              <a:gd name="connsiteX120" fmla="*/ 1585912 w 3786187"/>
              <a:gd name="connsiteY120" fmla="*/ 1029041 h 3329329"/>
              <a:gd name="connsiteX121" fmla="*/ 1671637 w 3786187"/>
              <a:gd name="connsiteY121" fmla="*/ 1000466 h 3329329"/>
              <a:gd name="connsiteX122" fmla="*/ 1800225 w 3786187"/>
              <a:gd name="connsiteY122" fmla="*/ 929029 h 3329329"/>
              <a:gd name="connsiteX123" fmla="*/ 1843087 w 3786187"/>
              <a:gd name="connsiteY123" fmla="*/ 843304 h 3329329"/>
              <a:gd name="connsiteX124" fmla="*/ 1800225 w 3786187"/>
              <a:gd name="connsiteY124" fmla="*/ 843304 h 332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786187" h="3329329">
                <a:moveTo>
                  <a:pt x="1800225" y="843304"/>
                </a:moveTo>
                <a:cubicBezTo>
                  <a:pt x="1781175" y="812348"/>
                  <a:pt x="1789996" y="759582"/>
                  <a:pt x="1728787" y="657566"/>
                </a:cubicBezTo>
                <a:cubicBezTo>
                  <a:pt x="1714500" y="633754"/>
                  <a:pt x="1703997" y="607213"/>
                  <a:pt x="1685925" y="586129"/>
                </a:cubicBezTo>
                <a:cubicBezTo>
                  <a:pt x="1674750" y="573091"/>
                  <a:pt x="1657350" y="567079"/>
                  <a:pt x="1643062" y="557554"/>
                </a:cubicBezTo>
                <a:cubicBezTo>
                  <a:pt x="1615248" y="474109"/>
                  <a:pt x="1650538" y="550742"/>
                  <a:pt x="1585912" y="486116"/>
                </a:cubicBezTo>
                <a:cubicBezTo>
                  <a:pt x="1569074" y="469278"/>
                  <a:pt x="1559068" y="446586"/>
                  <a:pt x="1543050" y="428966"/>
                </a:cubicBezTo>
                <a:cubicBezTo>
                  <a:pt x="1511336" y="394081"/>
                  <a:pt x="1476375" y="362291"/>
                  <a:pt x="1443037" y="328954"/>
                </a:cubicBezTo>
                <a:cubicBezTo>
                  <a:pt x="1423987" y="309904"/>
                  <a:pt x="1402051" y="293357"/>
                  <a:pt x="1385887" y="271804"/>
                </a:cubicBezTo>
                <a:cubicBezTo>
                  <a:pt x="1371600" y="252754"/>
                  <a:pt x="1358522" y="232734"/>
                  <a:pt x="1343025" y="214654"/>
                </a:cubicBezTo>
                <a:cubicBezTo>
                  <a:pt x="1329875" y="199313"/>
                  <a:pt x="1280047" y="169875"/>
                  <a:pt x="1300162" y="171791"/>
                </a:cubicBezTo>
                <a:cubicBezTo>
                  <a:pt x="1416390" y="182860"/>
                  <a:pt x="1530567" y="211981"/>
                  <a:pt x="1643062" y="243229"/>
                </a:cubicBezTo>
                <a:cubicBezTo>
                  <a:pt x="1728787" y="267041"/>
                  <a:pt x="1815121" y="288761"/>
                  <a:pt x="1900237" y="314666"/>
                </a:cubicBezTo>
                <a:cubicBezTo>
                  <a:pt x="2034238" y="355449"/>
                  <a:pt x="2165287" y="405913"/>
                  <a:pt x="2300287" y="443254"/>
                </a:cubicBezTo>
                <a:cubicBezTo>
                  <a:pt x="2389412" y="467906"/>
                  <a:pt x="2481737" y="479224"/>
                  <a:pt x="2571750" y="500404"/>
                </a:cubicBezTo>
                <a:cubicBezTo>
                  <a:pt x="2643718" y="517338"/>
                  <a:pt x="2715086" y="536853"/>
                  <a:pt x="2786062" y="557554"/>
                </a:cubicBezTo>
                <a:cubicBezTo>
                  <a:pt x="2829436" y="570205"/>
                  <a:pt x="2870697" y="589951"/>
                  <a:pt x="2914650" y="600416"/>
                </a:cubicBezTo>
                <a:cubicBezTo>
                  <a:pt x="2971013" y="613836"/>
                  <a:pt x="3086100" y="628991"/>
                  <a:pt x="3086100" y="628991"/>
                </a:cubicBezTo>
                <a:cubicBezTo>
                  <a:pt x="3090862" y="614704"/>
                  <a:pt x="3101751" y="601127"/>
                  <a:pt x="3100387" y="586129"/>
                </a:cubicBezTo>
                <a:cubicBezTo>
                  <a:pt x="3096831" y="547018"/>
                  <a:pt x="3071812" y="471829"/>
                  <a:pt x="3071812" y="471829"/>
                </a:cubicBezTo>
                <a:cubicBezTo>
                  <a:pt x="3062287" y="352766"/>
                  <a:pt x="3081008" y="227955"/>
                  <a:pt x="3043237" y="114641"/>
                </a:cubicBezTo>
                <a:lnTo>
                  <a:pt x="3014662" y="28916"/>
                </a:lnTo>
                <a:cubicBezTo>
                  <a:pt x="3028950" y="19391"/>
                  <a:pt x="3040687" y="-3027"/>
                  <a:pt x="3057525" y="341"/>
                </a:cubicBezTo>
                <a:cubicBezTo>
                  <a:pt x="3074363" y="3709"/>
                  <a:pt x="3073958" y="31062"/>
                  <a:pt x="3086100" y="43204"/>
                </a:cubicBezTo>
                <a:cubicBezTo>
                  <a:pt x="3107663" y="64767"/>
                  <a:pt x="3136564" y="78216"/>
                  <a:pt x="3157537" y="100354"/>
                </a:cubicBezTo>
                <a:cubicBezTo>
                  <a:pt x="3371992" y="326723"/>
                  <a:pt x="3289170" y="256691"/>
                  <a:pt x="3443287" y="443254"/>
                </a:cubicBezTo>
                <a:cubicBezTo>
                  <a:pt x="3499215" y="510957"/>
                  <a:pt x="3575464" y="564734"/>
                  <a:pt x="3614737" y="643279"/>
                </a:cubicBezTo>
                <a:cubicBezTo>
                  <a:pt x="3693854" y="801512"/>
                  <a:pt x="3656639" y="741850"/>
                  <a:pt x="3714750" y="829016"/>
                </a:cubicBezTo>
                <a:cubicBezTo>
                  <a:pt x="3666098" y="901994"/>
                  <a:pt x="3710856" y="852395"/>
                  <a:pt x="3614737" y="900454"/>
                </a:cubicBezTo>
                <a:cubicBezTo>
                  <a:pt x="3589899" y="912873"/>
                  <a:pt x="3568978" y="932743"/>
                  <a:pt x="3543300" y="943316"/>
                </a:cubicBezTo>
                <a:cubicBezTo>
                  <a:pt x="3487596" y="966253"/>
                  <a:pt x="3429000" y="981416"/>
                  <a:pt x="3371850" y="1000466"/>
                </a:cubicBezTo>
                <a:cubicBezTo>
                  <a:pt x="3343275" y="1009991"/>
                  <a:pt x="3315346" y="1021735"/>
                  <a:pt x="3286125" y="1029041"/>
                </a:cubicBezTo>
                <a:cubicBezTo>
                  <a:pt x="3267075" y="1033804"/>
                  <a:pt x="3247361" y="1036434"/>
                  <a:pt x="3228975" y="1043329"/>
                </a:cubicBezTo>
                <a:cubicBezTo>
                  <a:pt x="3046509" y="1111754"/>
                  <a:pt x="3278197" y="1034152"/>
                  <a:pt x="3128962" y="1100479"/>
                </a:cubicBezTo>
                <a:cubicBezTo>
                  <a:pt x="3101437" y="1112712"/>
                  <a:pt x="3068299" y="1112346"/>
                  <a:pt x="3043237" y="1129054"/>
                </a:cubicBezTo>
                <a:cubicBezTo>
                  <a:pt x="3028950" y="1138579"/>
                  <a:pt x="3017107" y="1153768"/>
                  <a:pt x="3000375" y="1157629"/>
                </a:cubicBezTo>
                <a:cubicBezTo>
                  <a:pt x="2953738" y="1168391"/>
                  <a:pt x="2905125" y="1167154"/>
                  <a:pt x="2857500" y="1171916"/>
                </a:cubicBezTo>
                <a:cubicBezTo>
                  <a:pt x="2909887" y="1243354"/>
                  <a:pt x="2944735" y="1331842"/>
                  <a:pt x="3014662" y="1386229"/>
                </a:cubicBezTo>
                <a:cubicBezTo>
                  <a:pt x="3135128" y="1479924"/>
                  <a:pt x="3159051" y="1494021"/>
                  <a:pt x="3271837" y="1600541"/>
                </a:cubicBezTo>
                <a:cubicBezTo>
                  <a:pt x="3315906" y="1642162"/>
                  <a:pt x="3356356" y="1687508"/>
                  <a:pt x="3400425" y="1729129"/>
                </a:cubicBezTo>
                <a:cubicBezTo>
                  <a:pt x="3442118" y="1768506"/>
                  <a:pt x="3487174" y="1804206"/>
                  <a:pt x="3529012" y="1843429"/>
                </a:cubicBezTo>
                <a:cubicBezTo>
                  <a:pt x="3670817" y="1976371"/>
                  <a:pt x="3575548" y="1911354"/>
                  <a:pt x="3700462" y="1986304"/>
                </a:cubicBezTo>
                <a:cubicBezTo>
                  <a:pt x="3714750" y="2005354"/>
                  <a:pt x="3726487" y="2026616"/>
                  <a:pt x="3743325" y="2043454"/>
                </a:cubicBezTo>
                <a:cubicBezTo>
                  <a:pt x="3755467" y="2055596"/>
                  <a:pt x="3786187" y="2054858"/>
                  <a:pt x="3786187" y="2072029"/>
                </a:cubicBezTo>
                <a:cubicBezTo>
                  <a:pt x="3786187" y="2089200"/>
                  <a:pt x="3757612" y="2091079"/>
                  <a:pt x="3743325" y="2100604"/>
                </a:cubicBezTo>
                <a:cubicBezTo>
                  <a:pt x="3667125" y="2091079"/>
                  <a:pt x="3589765" y="2088342"/>
                  <a:pt x="3514725" y="2072029"/>
                </a:cubicBezTo>
                <a:cubicBezTo>
                  <a:pt x="3479282" y="2064324"/>
                  <a:pt x="3449508" y="2039400"/>
                  <a:pt x="3414712" y="2029166"/>
                </a:cubicBezTo>
                <a:cubicBezTo>
                  <a:pt x="3368117" y="2015462"/>
                  <a:pt x="3319462" y="2010116"/>
                  <a:pt x="3271837" y="2000591"/>
                </a:cubicBezTo>
                <a:cubicBezTo>
                  <a:pt x="3180098" y="1959818"/>
                  <a:pt x="3032978" y="1898314"/>
                  <a:pt x="2957512" y="1843429"/>
                </a:cubicBezTo>
                <a:lnTo>
                  <a:pt x="2800350" y="1729129"/>
                </a:lnTo>
                <a:cubicBezTo>
                  <a:pt x="2711739" y="1664147"/>
                  <a:pt x="2775794" y="1707995"/>
                  <a:pt x="2700337" y="1657691"/>
                </a:cubicBezTo>
                <a:cubicBezTo>
                  <a:pt x="2681287" y="1662454"/>
                  <a:pt x="2660236" y="1662237"/>
                  <a:pt x="2643187" y="1671979"/>
                </a:cubicBezTo>
                <a:cubicBezTo>
                  <a:pt x="2613569" y="1688904"/>
                  <a:pt x="2589958" y="1730391"/>
                  <a:pt x="2571750" y="1757704"/>
                </a:cubicBezTo>
                <a:cubicBezTo>
                  <a:pt x="2566987" y="1791041"/>
                  <a:pt x="2572522" y="1827595"/>
                  <a:pt x="2557462" y="1857716"/>
                </a:cubicBezTo>
                <a:cubicBezTo>
                  <a:pt x="2472516" y="2027607"/>
                  <a:pt x="2447916" y="1981139"/>
                  <a:pt x="2357437" y="2114891"/>
                </a:cubicBezTo>
                <a:cubicBezTo>
                  <a:pt x="1840463" y="2879115"/>
                  <a:pt x="2333102" y="2169738"/>
                  <a:pt x="1971675" y="2772116"/>
                </a:cubicBezTo>
                <a:cubicBezTo>
                  <a:pt x="1938347" y="2827662"/>
                  <a:pt x="1890014" y="2873326"/>
                  <a:pt x="1857375" y="2929279"/>
                </a:cubicBezTo>
                <a:cubicBezTo>
                  <a:pt x="1823017" y="2988179"/>
                  <a:pt x="1803109" y="3054518"/>
                  <a:pt x="1771650" y="3115016"/>
                </a:cubicBezTo>
                <a:cubicBezTo>
                  <a:pt x="1741125" y="3173717"/>
                  <a:pt x="1705678" y="3229732"/>
                  <a:pt x="1671637" y="3286466"/>
                </a:cubicBezTo>
                <a:cubicBezTo>
                  <a:pt x="1662802" y="3301190"/>
                  <a:pt x="1643062" y="3329329"/>
                  <a:pt x="1643062" y="3329329"/>
                </a:cubicBezTo>
                <a:cubicBezTo>
                  <a:pt x="1537157" y="3011600"/>
                  <a:pt x="1622572" y="3284389"/>
                  <a:pt x="1657350" y="2414929"/>
                </a:cubicBezTo>
                <a:cubicBezTo>
                  <a:pt x="1660022" y="2348138"/>
                  <a:pt x="1664516" y="2281368"/>
                  <a:pt x="1671637" y="2214904"/>
                </a:cubicBezTo>
                <a:cubicBezTo>
                  <a:pt x="1699651" y="1953435"/>
                  <a:pt x="1692361" y="2090560"/>
                  <a:pt x="1728787" y="1872004"/>
                </a:cubicBezTo>
                <a:cubicBezTo>
                  <a:pt x="1735099" y="1834130"/>
                  <a:pt x="1736763" y="1795578"/>
                  <a:pt x="1743075" y="1757704"/>
                </a:cubicBezTo>
                <a:cubicBezTo>
                  <a:pt x="1746303" y="1738335"/>
                  <a:pt x="1751720" y="1719362"/>
                  <a:pt x="1757362" y="1700554"/>
                </a:cubicBezTo>
                <a:cubicBezTo>
                  <a:pt x="1766017" y="1671704"/>
                  <a:pt x="1814512" y="1605304"/>
                  <a:pt x="1785937" y="1614829"/>
                </a:cubicBezTo>
                <a:lnTo>
                  <a:pt x="1743075" y="1629116"/>
                </a:lnTo>
                <a:cubicBezTo>
                  <a:pt x="1724025" y="1643404"/>
                  <a:pt x="1705433" y="1658323"/>
                  <a:pt x="1685925" y="1671979"/>
                </a:cubicBezTo>
                <a:cubicBezTo>
                  <a:pt x="1657790" y="1691673"/>
                  <a:pt x="1627674" y="1708523"/>
                  <a:pt x="1600200" y="1729129"/>
                </a:cubicBezTo>
                <a:cubicBezTo>
                  <a:pt x="1570443" y="1751447"/>
                  <a:pt x="1544863" y="1779116"/>
                  <a:pt x="1514475" y="1800566"/>
                </a:cubicBezTo>
                <a:cubicBezTo>
                  <a:pt x="1463745" y="1836375"/>
                  <a:pt x="1406447" y="1862611"/>
                  <a:pt x="1357312" y="1900579"/>
                </a:cubicBezTo>
                <a:cubicBezTo>
                  <a:pt x="1301289" y="1943869"/>
                  <a:pt x="1254197" y="1997722"/>
                  <a:pt x="1200150" y="2043454"/>
                </a:cubicBezTo>
                <a:cubicBezTo>
                  <a:pt x="1130312" y="2102548"/>
                  <a:pt x="1056118" y="2156337"/>
                  <a:pt x="985837" y="2214904"/>
                </a:cubicBezTo>
                <a:cubicBezTo>
                  <a:pt x="941781" y="2251617"/>
                  <a:pt x="903306" y="2295033"/>
                  <a:pt x="857250" y="2329204"/>
                </a:cubicBezTo>
                <a:cubicBezTo>
                  <a:pt x="755408" y="2404764"/>
                  <a:pt x="648945" y="2473940"/>
                  <a:pt x="542925" y="2543516"/>
                </a:cubicBezTo>
                <a:cubicBezTo>
                  <a:pt x="496491" y="2573988"/>
                  <a:pt x="444482" y="2595917"/>
                  <a:pt x="400050" y="2629241"/>
                </a:cubicBezTo>
                <a:cubicBezTo>
                  <a:pt x="361950" y="2657816"/>
                  <a:pt x="326588" y="2690463"/>
                  <a:pt x="285750" y="2714966"/>
                </a:cubicBezTo>
                <a:cubicBezTo>
                  <a:pt x="254648" y="2733627"/>
                  <a:pt x="219698" y="2745094"/>
                  <a:pt x="185737" y="2757829"/>
                </a:cubicBezTo>
                <a:cubicBezTo>
                  <a:pt x="87600" y="2794630"/>
                  <a:pt x="79651" y="2795065"/>
                  <a:pt x="0" y="2814979"/>
                </a:cubicBezTo>
                <a:cubicBezTo>
                  <a:pt x="14287" y="2800691"/>
                  <a:pt x="29557" y="2787322"/>
                  <a:pt x="42862" y="2772116"/>
                </a:cubicBezTo>
                <a:cubicBezTo>
                  <a:pt x="62943" y="2749166"/>
                  <a:pt x="78956" y="2722738"/>
                  <a:pt x="100012" y="2700679"/>
                </a:cubicBezTo>
                <a:cubicBezTo>
                  <a:pt x="179071" y="2617856"/>
                  <a:pt x="274201" y="2549390"/>
                  <a:pt x="342900" y="2457791"/>
                </a:cubicBezTo>
                <a:cubicBezTo>
                  <a:pt x="371475" y="2419691"/>
                  <a:pt x="395984" y="2378171"/>
                  <a:pt x="428625" y="2343491"/>
                </a:cubicBezTo>
                <a:cubicBezTo>
                  <a:pt x="472538" y="2296833"/>
                  <a:pt x="524986" y="2258970"/>
                  <a:pt x="571500" y="2214904"/>
                </a:cubicBezTo>
                <a:cubicBezTo>
                  <a:pt x="615505" y="2173215"/>
                  <a:pt x="653354" y="2124922"/>
                  <a:pt x="700087" y="2086316"/>
                </a:cubicBezTo>
                <a:cubicBezTo>
                  <a:pt x="763257" y="2034132"/>
                  <a:pt x="836130" y="1994627"/>
                  <a:pt x="900112" y="1943441"/>
                </a:cubicBezTo>
                <a:cubicBezTo>
                  <a:pt x="923925" y="1924391"/>
                  <a:pt x="946567" y="1903779"/>
                  <a:pt x="971550" y="1886291"/>
                </a:cubicBezTo>
                <a:cubicBezTo>
                  <a:pt x="994300" y="1870366"/>
                  <a:pt x="1021067" y="1860478"/>
                  <a:pt x="1042987" y="1843429"/>
                </a:cubicBezTo>
                <a:cubicBezTo>
                  <a:pt x="1064253" y="1826889"/>
                  <a:pt x="1079778" y="1803923"/>
                  <a:pt x="1100137" y="1786279"/>
                </a:cubicBezTo>
                <a:cubicBezTo>
                  <a:pt x="1151288" y="1741948"/>
                  <a:pt x="1205049" y="1700721"/>
                  <a:pt x="1257300" y="1657691"/>
                </a:cubicBezTo>
                <a:cubicBezTo>
                  <a:pt x="1286013" y="1634045"/>
                  <a:pt x="1316723" y="1612556"/>
                  <a:pt x="1343025" y="1586254"/>
                </a:cubicBezTo>
                <a:cubicBezTo>
                  <a:pt x="1487096" y="1442183"/>
                  <a:pt x="1305158" y="1619914"/>
                  <a:pt x="1471612" y="1471954"/>
                </a:cubicBezTo>
                <a:cubicBezTo>
                  <a:pt x="1491748" y="1454055"/>
                  <a:pt x="1506839" y="1430463"/>
                  <a:pt x="1528762" y="1414804"/>
                </a:cubicBezTo>
                <a:cubicBezTo>
                  <a:pt x="1541017" y="1406050"/>
                  <a:pt x="1558154" y="1407251"/>
                  <a:pt x="1571625" y="1400516"/>
                </a:cubicBezTo>
                <a:cubicBezTo>
                  <a:pt x="1586983" y="1392837"/>
                  <a:pt x="1600200" y="1381466"/>
                  <a:pt x="1614487" y="1371941"/>
                </a:cubicBezTo>
                <a:cubicBezTo>
                  <a:pt x="1604962" y="1357654"/>
                  <a:pt x="1598054" y="1341221"/>
                  <a:pt x="1585912" y="1329079"/>
                </a:cubicBezTo>
                <a:cubicBezTo>
                  <a:pt x="1561199" y="1304366"/>
                  <a:pt x="1513916" y="1288739"/>
                  <a:pt x="1485900" y="1271929"/>
                </a:cubicBezTo>
                <a:cubicBezTo>
                  <a:pt x="1343611" y="1186556"/>
                  <a:pt x="1389332" y="1213695"/>
                  <a:pt x="1543050" y="1229066"/>
                </a:cubicBezTo>
                <a:cubicBezTo>
                  <a:pt x="1896842" y="1335205"/>
                  <a:pt x="1477550" y="1219311"/>
                  <a:pt x="1828800" y="1286216"/>
                </a:cubicBezTo>
                <a:cubicBezTo>
                  <a:pt x="2205335" y="1357937"/>
                  <a:pt x="1733609" y="1312256"/>
                  <a:pt x="2200275" y="1343366"/>
                </a:cubicBezTo>
                <a:cubicBezTo>
                  <a:pt x="2228850" y="1348129"/>
                  <a:pt x="2257674" y="1351584"/>
                  <a:pt x="2286000" y="1357654"/>
                </a:cubicBezTo>
                <a:cubicBezTo>
                  <a:pt x="2324401" y="1365883"/>
                  <a:pt x="2361027" y="1386229"/>
                  <a:pt x="2400300" y="1386229"/>
                </a:cubicBezTo>
                <a:cubicBezTo>
                  <a:pt x="2439573" y="1386229"/>
                  <a:pt x="2476500" y="1367179"/>
                  <a:pt x="2514600" y="1357654"/>
                </a:cubicBezTo>
                <a:cubicBezTo>
                  <a:pt x="2510024" y="1339350"/>
                  <a:pt x="2496271" y="1278133"/>
                  <a:pt x="2486025" y="1257641"/>
                </a:cubicBezTo>
                <a:cubicBezTo>
                  <a:pt x="2473606" y="1232803"/>
                  <a:pt x="2456460" y="1210583"/>
                  <a:pt x="2443162" y="1186204"/>
                </a:cubicBezTo>
                <a:cubicBezTo>
                  <a:pt x="2427864" y="1158157"/>
                  <a:pt x="2413275" y="1129673"/>
                  <a:pt x="2400300" y="1100479"/>
                </a:cubicBezTo>
                <a:cubicBezTo>
                  <a:pt x="2394183" y="1086716"/>
                  <a:pt x="2392747" y="1071087"/>
                  <a:pt x="2386012" y="1057616"/>
                </a:cubicBezTo>
                <a:cubicBezTo>
                  <a:pt x="2378333" y="1042258"/>
                  <a:pt x="2366962" y="1029041"/>
                  <a:pt x="2357437" y="1014754"/>
                </a:cubicBezTo>
                <a:cubicBezTo>
                  <a:pt x="2352675" y="990941"/>
                  <a:pt x="2351677" y="966054"/>
                  <a:pt x="2343150" y="943316"/>
                </a:cubicBezTo>
                <a:cubicBezTo>
                  <a:pt x="2337121" y="927238"/>
                  <a:pt x="2321339" y="916237"/>
                  <a:pt x="2314575" y="900454"/>
                </a:cubicBezTo>
                <a:cubicBezTo>
                  <a:pt x="2306840" y="882405"/>
                  <a:pt x="2305050" y="862354"/>
                  <a:pt x="2300287" y="843304"/>
                </a:cubicBezTo>
                <a:cubicBezTo>
                  <a:pt x="2281237" y="852829"/>
                  <a:pt x="2260468" y="859499"/>
                  <a:pt x="2243137" y="871879"/>
                </a:cubicBezTo>
                <a:cubicBezTo>
                  <a:pt x="2178128" y="918314"/>
                  <a:pt x="2216781" y="908778"/>
                  <a:pt x="2171700" y="971891"/>
                </a:cubicBezTo>
                <a:cubicBezTo>
                  <a:pt x="2159956" y="988333"/>
                  <a:pt x="2143125" y="1000466"/>
                  <a:pt x="2128837" y="1014754"/>
                </a:cubicBezTo>
                <a:cubicBezTo>
                  <a:pt x="2103690" y="1090197"/>
                  <a:pt x="2122904" y="1045084"/>
                  <a:pt x="2057400" y="1143341"/>
                </a:cubicBezTo>
                <a:lnTo>
                  <a:pt x="2028825" y="1186204"/>
                </a:lnTo>
                <a:cubicBezTo>
                  <a:pt x="2019300" y="1100479"/>
                  <a:pt x="2030535" y="1009790"/>
                  <a:pt x="2000250" y="929029"/>
                </a:cubicBezTo>
                <a:cubicBezTo>
                  <a:pt x="1992772" y="909087"/>
                  <a:pt x="1962676" y="949214"/>
                  <a:pt x="1943100" y="957604"/>
                </a:cubicBezTo>
                <a:cubicBezTo>
                  <a:pt x="1895954" y="977810"/>
                  <a:pt x="1848887" y="998534"/>
                  <a:pt x="1800225" y="1014754"/>
                </a:cubicBezTo>
                <a:cubicBezTo>
                  <a:pt x="1785937" y="1019516"/>
                  <a:pt x="1772130" y="1026087"/>
                  <a:pt x="1757362" y="1029041"/>
                </a:cubicBezTo>
                <a:cubicBezTo>
                  <a:pt x="1724340" y="1035645"/>
                  <a:pt x="1690687" y="1038566"/>
                  <a:pt x="1657350" y="1043329"/>
                </a:cubicBezTo>
                <a:cubicBezTo>
                  <a:pt x="1633537" y="1038566"/>
                  <a:pt x="1578233" y="1052079"/>
                  <a:pt x="1585912" y="1029041"/>
                </a:cubicBezTo>
                <a:cubicBezTo>
                  <a:pt x="1595437" y="1000466"/>
                  <a:pt x="1646575" y="1017174"/>
                  <a:pt x="1671637" y="1000466"/>
                </a:cubicBezTo>
                <a:cubicBezTo>
                  <a:pt x="1769893" y="934962"/>
                  <a:pt x="1724781" y="954176"/>
                  <a:pt x="1800225" y="929029"/>
                </a:cubicBezTo>
                <a:cubicBezTo>
                  <a:pt x="1879828" y="875960"/>
                  <a:pt x="1924730" y="884126"/>
                  <a:pt x="1843087" y="843304"/>
                </a:cubicBezTo>
                <a:cubicBezTo>
                  <a:pt x="1838827" y="841174"/>
                  <a:pt x="1819275" y="874260"/>
                  <a:pt x="1800225" y="8433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46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1: RESEARCH METHODS/PERSPECTIVES/STATS</a:t>
            </a:r>
            <a:endParaRPr lang="en-US" dirty="0"/>
          </a:p>
        </p:txBody>
      </p:sp>
      <p:sp>
        <p:nvSpPr>
          <p:cNvPr id="3" name="Content Placeholder 2"/>
          <p:cNvSpPr>
            <a:spLocks noGrp="1"/>
          </p:cNvSpPr>
          <p:nvPr>
            <p:ph idx="1"/>
          </p:nvPr>
        </p:nvSpPr>
        <p:spPr>
          <a:xfrm>
            <a:off x="206257" y="1691322"/>
            <a:ext cx="10380372" cy="4649273"/>
          </a:xfrm>
        </p:spPr>
        <p:txBody>
          <a:bodyPr>
            <a:normAutofit lnSpcReduction="10000"/>
          </a:bodyPr>
          <a:lstStyle/>
          <a:p>
            <a:r>
              <a:rPr lang="en-US" dirty="0"/>
              <a:t>CLASS </a:t>
            </a:r>
            <a:r>
              <a:rPr lang="en-US" dirty="0" smtClean="0"/>
              <a:t>ACTIVITIES</a:t>
            </a:r>
          </a:p>
          <a:p>
            <a:pPr lvl="1"/>
            <a:r>
              <a:rPr lang="en-US" dirty="0" smtClean="0"/>
              <a:t>Crazy Celebrity</a:t>
            </a:r>
          </a:p>
          <a:p>
            <a:pPr lvl="1"/>
            <a:r>
              <a:rPr lang="en-US" dirty="0" smtClean="0"/>
              <a:t>Can Science Answer these Questions/ </a:t>
            </a:r>
            <a:r>
              <a:rPr lang="en-US" dirty="0"/>
              <a:t>Operational Definition </a:t>
            </a:r>
            <a:r>
              <a:rPr lang="en-US" dirty="0" smtClean="0"/>
              <a:t>Activity</a:t>
            </a:r>
          </a:p>
          <a:p>
            <a:pPr lvl="1"/>
            <a:r>
              <a:rPr lang="en-US" dirty="0" smtClean="0"/>
              <a:t>What’s Wrong with this experiment?</a:t>
            </a:r>
          </a:p>
          <a:p>
            <a:pPr lvl="1"/>
            <a:r>
              <a:rPr lang="en-US" dirty="0" smtClean="0"/>
              <a:t>Scientists vs. Psychologists</a:t>
            </a:r>
          </a:p>
          <a:p>
            <a:r>
              <a:rPr lang="en-US" dirty="0" smtClean="0"/>
              <a:t>ADDITIONAL/OUTSIDE READINGS</a:t>
            </a:r>
          </a:p>
          <a:p>
            <a:pPr lvl="1"/>
            <a:r>
              <a:rPr lang="en-US" dirty="0" smtClean="0"/>
              <a:t>“The Ten Commandments of helping students distinguish Science from Pseudoscience in Psychology”</a:t>
            </a:r>
          </a:p>
          <a:p>
            <a:pPr lvl="2"/>
            <a:r>
              <a:rPr lang="en-US" dirty="0" smtClean="0"/>
              <a:t>Additional vocabulary exercise (SAT/GUIDANCE OFFICE)</a:t>
            </a:r>
            <a:endParaRPr lang="en-US" dirty="0"/>
          </a:p>
          <a:p>
            <a:r>
              <a:rPr lang="en-US" dirty="0"/>
              <a:t>SPIN-OFF </a:t>
            </a:r>
            <a:r>
              <a:rPr lang="en-US" dirty="0" smtClean="0"/>
              <a:t>LECTURE</a:t>
            </a:r>
          </a:p>
          <a:p>
            <a:pPr lvl="1"/>
            <a:r>
              <a:rPr lang="en-US" dirty="0" smtClean="0"/>
              <a:t>Ted Williams, Baseball Statistics, and the myth of the last great hitter.</a:t>
            </a:r>
            <a:endParaRPr lang="en-US" dirty="0"/>
          </a:p>
          <a:p>
            <a:pPr marL="0" indent="0">
              <a:buNone/>
            </a:pPr>
            <a:endParaRPr lang="en-US" dirty="0"/>
          </a:p>
        </p:txBody>
      </p:sp>
    </p:spTree>
    <p:extLst>
      <p:ext uri="{BB962C8B-B14F-4D97-AF65-F5344CB8AC3E}">
        <p14:creationId xmlns:p14="http://schemas.microsoft.com/office/powerpoint/2010/main" val="314572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175" y="1556994"/>
            <a:ext cx="5104228" cy="1371600"/>
          </a:xfrm>
        </p:spPr>
        <p:txBody>
          <a:bodyPr>
            <a:normAutofit fontScale="90000"/>
          </a:bodyPr>
          <a:lstStyle/>
          <a:p>
            <a:r>
              <a:rPr lang="en-US" dirty="0" smtClean="0"/>
              <a:t>Here is chart from Gould’s book which shows the shrinking Standard Deviation since 1890’s.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 y="367449"/>
            <a:ext cx="6077243" cy="6160596"/>
          </a:xfrm>
        </p:spPr>
      </p:pic>
    </p:spTree>
    <p:extLst>
      <p:ext uri="{BB962C8B-B14F-4D97-AF65-F5344CB8AC3E}">
        <p14:creationId xmlns:p14="http://schemas.microsoft.com/office/powerpoint/2010/main" val="3906239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Ted Williams-Standard Dev. </a:t>
            </a:r>
            <a:r>
              <a:rPr lang="en-US" dirty="0" err="1" smtClean="0"/>
              <a:t>Approx</a:t>
            </a:r>
            <a:r>
              <a:rPr lang="en-US" dirty="0" smtClean="0"/>
              <a:t> .40</a:t>
            </a:r>
            <a:endParaRPr lang="en-US" dirty="0"/>
          </a:p>
        </p:txBody>
      </p:sp>
      <p:cxnSp>
        <p:nvCxnSpPr>
          <p:cNvPr id="9" name="Straight Connector 8"/>
          <p:cNvCxnSpPr/>
          <p:nvPr/>
        </p:nvCxnSpPr>
        <p:spPr>
          <a:xfrm>
            <a:off x="1012874" y="5753686"/>
            <a:ext cx="10185009" cy="1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950634" y="2419643"/>
            <a:ext cx="14068" cy="3348111"/>
          </a:xfrm>
          <a:prstGeom prst="line">
            <a:avLst/>
          </a:prstGeom>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111348" y="2827507"/>
            <a:ext cx="10188194" cy="2805217"/>
          </a:xfrm>
          <a:custGeom>
            <a:avLst/>
            <a:gdLst>
              <a:gd name="connsiteX0" fmla="*/ 0 w 10188194"/>
              <a:gd name="connsiteY0" fmla="*/ 2616690 h 2805217"/>
              <a:gd name="connsiteX1" fmla="*/ 2813538 w 10188194"/>
              <a:gd name="connsiteY1" fmla="*/ 2532284 h 2805217"/>
              <a:gd name="connsiteX2" fmla="*/ 4881489 w 10188194"/>
              <a:gd name="connsiteY2" fmla="*/ 99 h 2805217"/>
              <a:gd name="connsiteX3" fmla="*/ 7019778 w 10188194"/>
              <a:gd name="connsiteY3" fmla="*/ 2433810 h 2805217"/>
              <a:gd name="connsiteX4" fmla="*/ 9973994 w 10188194"/>
              <a:gd name="connsiteY4" fmla="*/ 2546351 h 2805217"/>
              <a:gd name="connsiteX5" fmla="*/ 9959926 w 10188194"/>
              <a:gd name="connsiteY5" fmla="*/ 2546351 h 2805217"/>
              <a:gd name="connsiteX6" fmla="*/ 9988061 w 10188194"/>
              <a:gd name="connsiteY6" fmla="*/ 2546351 h 2805217"/>
              <a:gd name="connsiteX7" fmla="*/ 9959926 w 10188194"/>
              <a:gd name="connsiteY7" fmla="*/ 2574487 h 280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194" h="2805217">
                <a:moveTo>
                  <a:pt x="0" y="2616690"/>
                </a:moveTo>
                <a:cubicBezTo>
                  <a:pt x="999978" y="2792536"/>
                  <a:pt x="1999957" y="2968383"/>
                  <a:pt x="2813538" y="2532284"/>
                </a:cubicBezTo>
                <a:cubicBezTo>
                  <a:pt x="3627120" y="2096185"/>
                  <a:pt x="4180449" y="16511"/>
                  <a:pt x="4881489" y="99"/>
                </a:cubicBezTo>
                <a:cubicBezTo>
                  <a:pt x="5582529" y="-16313"/>
                  <a:pt x="6171027" y="2009435"/>
                  <a:pt x="7019778" y="2433810"/>
                </a:cubicBezTo>
                <a:cubicBezTo>
                  <a:pt x="7868529" y="2858185"/>
                  <a:pt x="9483969" y="2527594"/>
                  <a:pt x="9973994" y="2546351"/>
                </a:cubicBezTo>
                <a:cubicBezTo>
                  <a:pt x="10464019" y="2565108"/>
                  <a:pt x="9959926" y="2546351"/>
                  <a:pt x="9959926" y="2546351"/>
                </a:cubicBezTo>
                <a:cubicBezTo>
                  <a:pt x="9962270" y="2546351"/>
                  <a:pt x="9988061" y="2541662"/>
                  <a:pt x="9988061" y="2546351"/>
                </a:cubicBezTo>
                <a:cubicBezTo>
                  <a:pt x="9988061" y="2551040"/>
                  <a:pt x="9973993" y="2562763"/>
                  <a:pt x="9959926" y="25744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4365938" y="3168203"/>
            <a:ext cx="25758" cy="2866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379594" y="2987899"/>
            <a:ext cx="64395" cy="3047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81837" y="3734873"/>
            <a:ext cx="25757" cy="2300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066727" y="3477296"/>
            <a:ext cx="51515" cy="2557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661375" y="3915177"/>
            <a:ext cx="12879" cy="2228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264462" y="4056845"/>
            <a:ext cx="51515" cy="197819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flipH="1">
            <a:off x="5870619" y="2115571"/>
            <a:ext cx="470145" cy="369332"/>
          </a:xfrm>
          <a:prstGeom prst="rect">
            <a:avLst/>
          </a:prstGeom>
          <a:noFill/>
        </p:spPr>
        <p:txBody>
          <a:bodyPr wrap="square" rtlCol="0">
            <a:spAutoFit/>
          </a:bodyPr>
          <a:lstStyle/>
          <a:p>
            <a:endParaRPr lang="en-US" dirty="0"/>
          </a:p>
        </p:txBody>
      </p:sp>
      <p:sp>
        <p:nvSpPr>
          <p:cNvPr id="22" name="TextBox 21"/>
          <p:cNvSpPr txBox="1"/>
          <p:nvPr/>
        </p:nvSpPr>
        <p:spPr>
          <a:xfrm flipH="1">
            <a:off x="5671887" y="2077030"/>
            <a:ext cx="668877" cy="369332"/>
          </a:xfrm>
          <a:prstGeom prst="rect">
            <a:avLst/>
          </a:prstGeom>
          <a:noFill/>
        </p:spPr>
        <p:txBody>
          <a:bodyPr wrap="square" rtlCol="0">
            <a:spAutoFit/>
          </a:bodyPr>
          <a:lstStyle/>
          <a:p>
            <a:r>
              <a:rPr lang="en-US" dirty="0" smtClean="0"/>
              <a:t>.260</a:t>
            </a:r>
            <a:endParaRPr lang="en-US" dirty="0"/>
          </a:p>
        </p:txBody>
      </p:sp>
      <p:sp>
        <p:nvSpPr>
          <p:cNvPr id="23" name="TextBox 22"/>
          <p:cNvSpPr txBox="1"/>
          <p:nvPr/>
        </p:nvSpPr>
        <p:spPr>
          <a:xfrm flipH="1">
            <a:off x="6175418" y="2268930"/>
            <a:ext cx="79718" cy="520773"/>
          </a:xfrm>
          <a:prstGeom prst="rect">
            <a:avLst/>
          </a:prstGeom>
          <a:noFill/>
        </p:spPr>
        <p:txBody>
          <a:bodyPr wrap="square" rtlCol="0">
            <a:spAutoFit/>
          </a:bodyPr>
          <a:lstStyle/>
          <a:p>
            <a:endParaRPr lang="en-US" dirty="0"/>
          </a:p>
        </p:txBody>
      </p:sp>
      <p:sp>
        <p:nvSpPr>
          <p:cNvPr id="25" name="TextBox 24"/>
          <p:cNvSpPr txBox="1"/>
          <p:nvPr/>
        </p:nvSpPr>
        <p:spPr>
          <a:xfrm flipH="1">
            <a:off x="6480219" y="2725171"/>
            <a:ext cx="470145" cy="369332"/>
          </a:xfrm>
          <a:prstGeom prst="rect">
            <a:avLst/>
          </a:prstGeom>
          <a:noFill/>
        </p:spPr>
        <p:txBody>
          <a:bodyPr wrap="square" rtlCol="0">
            <a:spAutoFit/>
          </a:bodyPr>
          <a:lstStyle/>
          <a:p>
            <a:endParaRPr lang="en-US" dirty="0"/>
          </a:p>
        </p:txBody>
      </p:sp>
      <p:sp>
        <p:nvSpPr>
          <p:cNvPr id="26" name="TextBox 25"/>
          <p:cNvSpPr txBox="1"/>
          <p:nvPr/>
        </p:nvSpPr>
        <p:spPr>
          <a:xfrm flipH="1">
            <a:off x="6632619" y="2877571"/>
            <a:ext cx="470145" cy="369332"/>
          </a:xfrm>
          <a:prstGeom prst="rect">
            <a:avLst/>
          </a:prstGeom>
          <a:noFill/>
        </p:spPr>
        <p:txBody>
          <a:bodyPr wrap="square" rtlCol="0">
            <a:spAutoFit/>
          </a:bodyPr>
          <a:lstStyle/>
          <a:p>
            <a:endParaRPr lang="en-US" dirty="0"/>
          </a:p>
        </p:txBody>
      </p:sp>
      <p:sp>
        <p:nvSpPr>
          <p:cNvPr id="29" name="TextBox 28"/>
          <p:cNvSpPr txBox="1"/>
          <p:nvPr/>
        </p:nvSpPr>
        <p:spPr>
          <a:xfrm>
            <a:off x="6950364" y="2484903"/>
            <a:ext cx="633507" cy="369332"/>
          </a:xfrm>
          <a:prstGeom prst="rect">
            <a:avLst/>
          </a:prstGeom>
          <a:noFill/>
        </p:spPr>
        <p:txBody>
          <a:bodyPr wrap="none" rtlCol="0">
            <a:spAutoFit/>
          </a:bodyPr>
          <a:lstStyle/>
          <a:p>
            <a:r>
              <a:rPr lang="en-US" dirty="0" smtClean="0"/>
              <a:t>.300</a:t>
            </a:r>
            <a:endParaRPr lang="en-US" dirty="0"/>
          </a:p>
        </p:txBody>
      </p:sp>
      <p:sp>
        <p:nvSpPr>
          <p:cNvPr id="30" name="TextBox 29"/>
          <p:cNvSpPr txBox="1"/>
          <p:nvPr/>
        </p:nvSpPr>
        <p:spPr>
          <a:xfrm>
            <a:off x="8757634" y="2588654"/>
            <a:ext cx="633507" cy="369332"/>
          </a:xfrm>
          <a:prstGeom prst="rect">
            <a:avLst/>
          </a:prstGeom>
          <a:noFill/>
        </p:spPr>
        <p:txBody>
          <a:bodyPr wrap="none" rtlCol="0">
            <a:spAutoFit/>
          </a:bodyPr>
          <a:lstStyle/>
          <a:p>
            <a:r>
              <a:rPr lang="en-US" dirty="0" smtClean="0"/>
              <a:t>.340</a:t>
            </a:r>
            <a:endParaRPr lang="en-US" dirty="0"/>
          </a:p>
        </p:txBody>
      </p:sp>
      <p:sp>
        <p:nvSpPr>
          <p:cNvPr id="32" name="TextBox 31"/>
          <p:cNvSpPr txBox="1"/>
          <p:nvPr/>
        </p:nvSpPr>
        <p:spPr>
          <a:xfrm>
            <a:off x="9950208" y="3312043"/>
            <a:ext cx="674862" cy="369332"/>
          </a:xfrm>
          <a:prstGeom prst="rect">
            <a:avLst/>
          </a:prstGeom>
          <a:noFill/>
        </p:spPr>
        <p:txBody>
          <a:bodyPr wrap="square" rtlCol="0">
            <a:spAutoFit/>
          </a:bodyPr>
          <a:lstStyle/>
          <a:p>
            <a:r>
              <a:rPr lang="en-US" dirty="0" smtClean="0"/>
              <a:t>.380</a:t>
            </a:r>
            <a:endParaRPr lang="en-US" dirty="0"/>
          </a:p>
        </p:txBody>
      </p:sp>
    </p:spTree>
    <p:extLst>
      <p:ext uri="{BB962C8B-B14F-4D97-AF65-F5344CB8AC3E}">
        <p14:creationId xmlns:p14="http://schemas.microsoft.com/office/powerpoint/2010/main" val="2464972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5930</TotalTime>
  <Words>945</Words>
  <Application>Microsoft Office PowerPoint</Application>
  <PresentationFormat>Widescreen</PresentationFormat>
  <Paragraphs>278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Times New Roman</vt:lpstr>
      <vt:lpstr>Organic</vt:lpstr>
      <vt:lpstr>NCSS NEW ORLEANS 2015</vt:lpstr>
      <vt:lpstr>NCSS Psychology Community</vt:lpstr>
      <vt:lpstr>PowerPoint Presentation</vt:lpstr>
      <vt:lpstr>PowerPoint Presentation</vt:lpstr>
      <vt:lpstr>PowerPoint Presentation</vt:lpstr>
      <vt:lpstr>Which one is the “booba” and which one is the “kikki?”</vt:lpstr>
      <vt:lpstr>UNIT 1: RESEARCH METHODS/PERSPECTIVES/STATS</vt:lpstr>
      <vt:lpstr>Here is chart from Gould’s book which shows the shrinking Standard Deviation since 1890’s.</vt:lpstr>
      <vt:lpstr>Ted Williams-Standard Dev. Approx .40</vt:lpstr>
      <vt:lpstr>George Brett-Approx. .35</vt:lpstr>
      <vt:lpstr>Unit 2: Social Psychology</vt:lpstr>
      <vt:lpstr>PowerPoint Presentation</vt:lpstr>
      <vt:lpstr>PowerPoint Presentation</vt:lpstr>
      <vt:lpstr>PowerPoint Presentation</vt:lpstr>
      <vt:lpstr>PowerPoint Presentation</vt:lpstr>
      <vt:lpstr>Unit 4: Abnormal Psychology</vt:lpstr>
      <vt:lpstr>Paper #2 Project #2</vt:lpstr>
      <vt:lpstr>Unit 5: Personality</vt:lpstr>
      <vt:lpstr>UNIT 3: Intelligence, Language, and Thinking</vt:lpstr>
      <vt:lpstr>PowerPoint Presentation</vt:lpstr>
      <vt:lpstr>Memory</vt:lpstr>
      <vt:lpstr>PowerPoint Presentation</vt:lpstr>
      <vt:lpstr>PowerPoint Presentation</vt:lpstr>
      <vt:lpstr>Unit 8: Developmental</vt:lpstr>
      <vt:lpstr>Decades</vt:lpstr>
    </vt:vector>
  </TitlesOfParts>
  <Company>Salesianum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NCSS NEW ORLEANS 2015</dc:title>
  <dc:creator>Tischler, Sean</dc:creator>
  <cp:lastModifiedBy>Tischler, Sean</cp:lastModifiedBy>
  <cp:revision>41</cp:revision>
  <dcterms:created xsi:type="dcterms:W3CDTF">2015-11-10T14:34:35Z</dcterms:created>
  <dcterms:modified xsi:type="dcterms:W3CDTF">2015-11-16T22:39:40Z</dcterms:modified>
</cp:coreProperties>
</file>